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2" r:id="rId4"/>
    <p:sldId id="261" r:id="rId5"/>
    <p:sldId id="267" r:id="rId6"/>
    <p:sldId id="281" r:id="rId7"/>
    <p:sldId id="265" r:id="rId8"/>
    <p:sldId id="268" r:id="rId9"/>
    <p:sldId id="269" r:id="rId10"/>
    <p:sldId id="270" r:id="rId11"/>
    <p:sldId id="271" r:id="rId12"/>
    <p:sldId id="273" r:id="rId13"/>
    <p:sldId id="275" r:id="rId14"/>
    <p:sldId id="263" r:id="rId15"/>
    <p:sldId id="276" r:id="rId16"/>
    <p:sldId id="272" r:id="rId17"/>
    <p:sldId id="274" r:id="rId18"/>
    <p:sldId id="280" r:id="rId19"/>
    <p:sldId id="277" r:id="rId20"/>
    <p:sldId id="283" r:id="rId21"/>
    <p:sldId id="284" r:id="rId22"/>
    <p:sldId id="285" r:id="rId23"/>
    <p:sldId id="266" r:id="rId24"/>
    <p:sldId id="260" r:id="rId25"/>
    <p:sldId id="282" r:id="rId26"/>
    <p:sldId id="278" r:id="rId27"/>
    <p:sldId id="279" r:id="rId28"/>
    <p:sldId id="258"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4656"/>
  </p:normalViewPr>
  <p:slideViewPr>
    <p:cSldViewPr snapToGrid="0">
      <p:cViewPr varScale="1">
        <p:scale>
          <a:sx n="118" d="100"/>
          <a:sy n="118" d="100"/>
        </p:scale>
        <p:origin x="6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17201-828F-4811-AE10-A8DC265B18C0}" type="datetimeFigureOut">
              <a:rPr lang="de-DE" smtClean="0"/>
              <a:t>16.05.2024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CC1D7-312B-4C6D-85E5-25C0A56EF6CD}" type="slidenum">
              <a:rPr lang="de-DE" smtClean="0"/>
              <a:t>‹Nr.›</a:t>
            </a:fld>
            <a:endParaRPr lang="de-DE"/>
          </a:p>
        </p:txBody>
      </p:sp>
    </p:spTree>
    <p:extLst>
      <p:ext uri="{BB962C8B-B14F-4D97-AF65-F5344CB8AC3E}">
        <p14:creationId xmlns:p14="http://schemas.microsoft.com/office/powerpoint/2010/main" val="8899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EBCC1D7-312B-4C6D-85E5-25C0A56EF6CD}" type="slidenum">
              <a:rPr lang="de-DE" smtClean="0"/>
              <a:t>24</a:t>
            </a:fld>
            <a:endParaRPr lang="de-DE"/>
          </a:p>
        </p:txBody>
      </p:sp>
    </p:spTree>
    <p:extLst>
      <p:ext uri="{BB962C8B-B14F-4D97-AF65-F5344CB8AC3E}">
        <p14:creationId xmlns:p14="http://schemas.microsoft.com/office/powerpoint/2010/main" val="3035249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AEC847-66CF-3268-7CB4-2DC3634A7A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BDEFBC6-88B6-5BC8-BB1F-7F504D20B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FF42CE1-FFCC-9BD7-7F3A-A95D8C7C2557}"/>
              </a:ext>
            </a:extLst>
          </p:cNvPr>
          <p:cNvSpPr>
            <a:spLocks noGrp="1"/>
          </p:cNvSpPr>
          <p:nvPr>
            <p:ph type="dt" sz="half" idx="10"/>
          </p:nvPr>
        </p:nvSpPr>
        <p:spPr/>
        <p:txBody>
          <a:bodyPr/>
          <a:lstStyle/>
          <a:p>
            <a:fld id="{3F141C11-338D-4AAE-B233-1B060BBD8F10}" type="datetimeFigureOut">
              <a:rPr lang="de-DE" smtClean="0"/>
              <a:t>16.05.2024</a:t>
            </a:fld>
            <a:endParaRPr lang="de-DE"/>
          </a:p>
        </p:txBody>
      </p:sp>
      <p:sp>
        <p:nvSpPr>
          <p:cNvPr id="5" name="Fußzeilenplatzhalter 4">
            <a:extLst>
              <a:ext uri="{FF2B5EF4-FFF2-40B4-BE49-F238E27FC236}">
                <a16:creationId xmlns:a16="http://schemas.microsoft.com/office/drawing/2014/main" id="{D7F819F6-18B1-C9A8-8502-012A2FFCD2F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CE9151D-F88D-84C5-B078-ACF274AF852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009000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EA66-4196-D340-A207-2312593EF5F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3318915-1BB7-F5AD-91DC-F5D5736EE95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A6B4CD8-7BD8-C23E-6BC0-7C19331E79C0}"/>
              </a:ext>
            </a:extLst>
          </p:cNvPr>
          <p:cNvSpPr>
            <a:spLocks noGrp="1"/>
          </p:cNvSpPr>
          <p:nvPr>
            <p:ph type="dt" sz="half" idx="10"/>
          </p:nvPr>
        </p:nvSpPr>
        <p:spPr/>
        <p:txBody>
          <a:bodyPr/>
          <a:lstStyle/>
          <a:p>
            <a:fld id="{3F141C11-338D-4AAE-B233-1B060BBD8F10}" type="datetimeFigureOut">
              <a:rPr lang="de-DE" smtClean="0"/>
              <a:t>16.05.2024</a:t>
            </a:fld>
            <a:endParaRPr lang="de-DE"/>
          </a:p>
        </p:txBody>
      </p:sp>
      <p:sp>
        <p:nvSpPr>
          <p:cNvPr id="5" name="Fußzeilenplatzhalter 4">
            <a:extLst>
              <a:ext uri="{FF2B5EF4-FFF2-40B4-BE49-F238E27FC236}">
                <a16:creationId xmlns:a16="http://schemas.microsoft.com/office/drawing/2014/main" id="{BB486FB8-CB88-8987-288A-F74DC2E1798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22A26C-E819-C9C2-E1FC-7254E43DEA6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285859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2977637-D6DC-8517-821D-A9CB46B8383F}"/>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9F49781-B455-C88B-00AA-9C892F74880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C8C338-FC5C-C0EA-2BBF-BFDD26F449BF}"/>
              </a:ext>
            </a:extLst>
          </p:cNvPr>
          <p:cNvSpPr>
            <a:spLocks noGrp="1"/>
          </p:cNvSpPr>
          <p:nvPr>
            <p:ph type="dt" sz="half" idx="10"/>
          </p:nvPr>
        </p:nvSpPr>
        <p:spPr/>
        <p:txBody>
          <a:bodyPr/>
          <a:lstStyle/>
          <a:p>
            <a:fld id="{3F141C11-338D-4AAE-B233-1B060BBD8F10}" type="datetimeFigureOut">
              <a:rPr lang="de-DE" smtClean="0"/>
              <a:t>16.05.2024</a:t>
            </a:fld>
            <a:endParaRPr lang="de-DE"/>
          </a:p>
        </p:txBody>
      </p:sp>
      <p:sp>
        <p:nvSpPr>
          <p:cNvPr id="5" name="Fußzeilenplatzhalter 4">
            <a:extLst>
              <a:ext uri="{FF2B5EF4-FFF2-40B4-BE49-F238E27FC236}">
                <a16:creationId xmlns:a16="http://schemas.microsoft.com/office/drawing/2014/main" id="{8274F801-8054-C127-EC18-62B4E9BA5D7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1403D94-CC3D-BD8C-6B68-AE5CC83B8B3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78092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904CEA-7BE9-29F7-654F-AE4639175E07}"/>
              </a:ext>
            </a:extLst>
          </p:cNvPr>
          <p:cNvSpPr>
            <a:spLocks noGrp="1"/>
          </p:cNvSpPr>
          <p:nvPr>
            <p:ph type="title"/>
          </p:nvPr>
        </p:nvSpPr>
        <p:spPr>
          <a:xfrm>
            <a:off x="371708" y="136525"/>
            <a:ext cx="10326030" cy="1325563"/>
          </a:xfrm>
        </p:spPr>
        <p:txBody>
          <a:bodyPr/>
          <a:lstStyle/>
          <a:p>
            <a:r>
              <a:rPr lang="de-DE"/>
              <a:t>Mastertitelformat bearbeiten</a:t>
            </a:r>
          </a:p>
        </p:txBody>
      </p:sp>
      <p:sp>
        <p:nvSpPr>
          <p:cNvPr id="3" name="Inhaltsplatzhalter 2">
            <a:extLst>
              <a:ext uri="{FF2B5EF4-FFF2-40B4-BE49-F238E27FC236}">
                <a16:creationId xmlns:a16="http://schemas.microsoft.com/office/drawing/2014/main" id="{E65ADF1A-7102-BCD1-1DBB-29C5D7624DB6}"/>
              </a:ext>
            </a:extLst>
          </p:cNvPr>
          <p:cNvSpPr>
            <a:spLocks noGrp="1"/>
          </p:cNvSpPr>
          <p:nvPr>
            <p:ph idx="1"/>
          </p:nvPr>
        </p:nvSpPr>
        <p:spPr>
          <a:xfrm>
            <a:off x="371708" y="1509132"/>
            <a:ext cx="11307336" cy="534886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70B9A42C-11F0-3E65-9066-76BBD0FAEB7F}"/>
              </a:ext>
            </a:extLst>
          </p:cNvPr>
          <p:cNvSpPr>
            <a:spLocks noGrp="1"/>
          </p:cNvSpPr>
          <p:nvPr>
            <p:ph type="dt" sz="half" idx="10"/>
          </p:nvPr>
        </p:nvSpPr>
        <p:spPr/>
        <p:txBody>
          <a:bodyPr/>
          <a:lstStyle/>
          <a:p>
            <a:fld id="{3F141C11-338D-4AAE-B233-1B060BBD8F10}" type="datetimeFigureOut">
              <a:rPr lang="de-DE" smtClean="0"/>
              <a:t>16.05.2024</a:t>
            </a:fld>
            <a:endParaRPr lang="de-DE"/>
          </a:p>
        </p:txBody>
      </p:sp>
      <p:sp>
        <p:nvSpPr>
          <p:cNvPr id="5" name="Fußzeilenplatzhalter 4">
            <a:extLst>
              <a:ext uri="{FF2B5EF4-FFF2-40B4-BE49-F238E27FC236}">
                <a16:creationId xmlns:a16="http://schemas.microsoft.com/office/drawing/2014/main" id="{FB9B21EE-04B9-B711-B6E1-E91851E7FFB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59DA39-0755-A386-2E39-2D4F8EC4258E}"/>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5919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F3D67-BA51-5856-DF59-0F61415EADE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6BCAD41-D25C-9D0D-5DA0-EB48BDDDF6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9792225-B77E-C951-C036-E85C48AA5EEB}"/>
              </a:ext>
            </a:extLst>
          </p:cNvPr>
          <p:cNvSpPr>
            <a:spLocks noGrp="1"/>
          </p:cNvSpPr>
          <p:nvPr>
            <p:ph type="dt" sz="half" idx="10"/>
          </p:nvPr>
        </p:nvSpPr>
        <p:spPr/>
        <p:txBody>
          <a:bodyPr/>
          <a:lstStyle/>
          <a:p>
            <a:fld id="{3F141C11-338D-4AAE-B233-1B060BBD8F10}" type="datetimeFigureOut">
              <a:rPr lang="de-DE" smtClean="0"/>
              <a:t>16.05.2024</a:t>
            </a:fld>
            <a:endParaRPr lang="de-DE"/>
          </a:p>
        </p:txBody>
      </p:sp>
      <p:sp>
        <p:nvSpPr>
          <p:cNvPr id="5" name="Fußzeilenplatzhalter 4">
            <a:extLst>
              <a:ext uri="{FF2B5EF4-FFF2-40B4-BE49-F238E27FC236}">
                <a16:creationId xmlns:a16="http://schemas.microsoft.com/office/drawing/2014/main" id="{4E1312A4-CDFE-EE9A-EAFA-6C39159D5BB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72DF72-D1A0-EE8F-18D6-E3CB8B915288}"/>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2668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7A690-54C0-4614-858C-0A159BBAEAA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094B8E-945A-72CD-BF8E-F1BF6859456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13FCAC6-D0BA-CC95-7DBC-1B927B1037B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DEA703F-9C66-C26A-D615-14821C309972}"/>
              </a:ext>
            </a:extLst>
          </p:cNvPr>
          <p:cNvSpPr>
            <a:spLocks noGrp="1"/>
          </p:cNvSpPr>
          <p:nvPr>
            <p:ph type="dt" sz="half" idx="10"/>
          </p:nvPr>
        </p:nvSpPr>
        <p:spPr/>
        <p:txBody>
          <a:bodyPr/>
          <a:lstStyle/>
          <a:p>
            <a:fld id="{3F141C11-338D-4AAE-B233-1B060BBD8F10}" type="datetimeFigureOut">
              <a:rPr lang="de-DE" smtClean="0"/>
              <a:t>16.05.2024</a:t>
            </a:fld>
            <a:endParaRPr lang="de-DE"/>
          </a:p>
        </p:txBody>
      </p:sp>
      <p:sp>
        <p:nvSpPr>
          <p:cNvPr id="6" name="Fußzeilenplatzhalter 5">
            <a:extLst>
              <a:ext uri="{FF2B5EF4-FFF2-40B4-BE49-F238E27FC236}">
                <a16:creationId xmlns:a16="http://schemas.microsoft.com/office/drawing/2014/main" id="{1993EAF8-ACF0-81C8-BBE3-17A76A2F4B5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472ADAD-5BB1-0BA2-467B-9B0E05C446B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98331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147DA-D654-5ADC-4704-4B2D82E71E3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81E589C-CBDB-2903-95D9-CD4AC0D26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389094D-1D52-32B7-358C-3FA4FE24167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815580A-8D30-1628-08CA-7DDF2F7BB5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31B91E4-3DFD-CBC9-C4A9-F2D4456B2D0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DC13888-8A79-2B5E-4CE5-8B409DA7514B}"/>
              </a:ext>
            </a:extLst>
          </p:cNvPr>
          <p:cNvSpPr>
            <a:spLocks noGrp="1"/>
          </p:cNvSpPr>
          <p:nvPr>
            <p:ph type="dt" sz="half" idx="10"/>
          </p:nvPr>
        </p:nvSpPr>
        <p:spPr/>
        <p:txBody>
          <a:bodyPr/>
          <a:lstStyle/>
          <a:p>
            <a:fld id="{3F141C11-338D-4AAE-B233-1B060BBD8F10}" type="datetimeFigureOut">
              <a:rPr lang="de-DE" smtClean="0"/>
              <a:t>16.05.2024</a:t>
            </a:fld>
            <a:endParaRPr lang="de-DE"/>
          </a:p>
        </p:txBody>
      </p:sp>
      <p:sp>
        <p:nvSpPr>
          <p:cNvPr id="8" name="Fußzeilenplatzhalter 7">
            <a:extLst>
              <a:ext uri="{FF2B5EF4-FFF2-40B4-BE49-F238E27FC236}">
                <a16:creationId xmlns:a16="http://schemas.microsoft.com/office/drawing/2014/main" id="{5CF6B5A3-EFCF-F075-7F5E-6C2007A971B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E248370-7576-E07C-6B44-1DAAB3969645}"/>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267296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5CF575-DFA3-177B-1A14-2A8FFF878B6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95D6EDD-83B0-0B54-34A4-F02D5D383A21}"/>
              </a:ext>
            </a:extLst>
          </p:cNvPr>
          <p:cNvSpPr>
            <a:spLocks noGrp="1"/>
          </p:cNvSpPr>
          <p:nvPr>
            <p:ph type="dt" sz="half" idx="10"/>
          </p:nvPr>
        </p:nvSpPr>
        <p:spPr/>
        <p:txBody>
          <a:bodyPr/>
          <a:lstStyle/>
          <a:p>
            <a:fld id="{3F141C11-338D-4AAE-B233-1B060BBD8F10}" type="datetimeFigureOut">
              <a:rPr lang="de-DE" smtClean="0"/>
              <a:t>16.05.2024</a:t>
            </a:fld>
            <a:endParaRPr lang="de-DE"/>
          </a:p>
        </p:txBody>
      </p:sp>
      <p:sp>
        <p:nvSpPr>
          <p:cNvPr id="4" name="Fußzeilenplatzhalter 3">
            <a:extLst>
              <a:ext uri="{FF2B5EF4-FFF2-40B4-BE49-F238E27FC236}">
                <a16:creationId xmlns:a16="http://schemas.microsoft.com/office/drawing/2014/main" id="{B19CEA10-CF35-1ABA-AE7A-642F0C0F72F2}"/>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B4E18CE-5085-2FF0-9783-F61EB14000F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735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9DEFEF-384E-253E-C0B1-1648469D19B1}"/>
              </a:ext>
            </a:extLst>
          </p:cNvPr>
          <p:cNvSpPr>
            <a:spLocks noGrp="1"/>
          </p:cNvSpPr>
          <p:nvPr>
            <p:ph type="dt" sz="half" idx="10"/>
          </p:nvPr>
        </p:nvSpPr>
        <p:spPr/>
        <p:txBody>
          <a:bodyPr/>
          <a:lstStyle/>
          <a:p>
            <a:fld id="{3F141C11-338D-4AAE-B233-1B060BBD8F10}" type="datetimeFigureOut">
              <a:rPr lang="de-DE" smtClean="0"/>
              <a:t>16.05.2024</a:t>
            </a:fld>
            <a:endParaRPr lang="de-DE"/>
          </a:p>
        </p:txBody>
      </p:sp>
      <p:sp>
        <p:nvSpPr>
          <p:cNvPr id="3" name="Fußzeilenplatzhalter 2">
            <a:extLst>
              <a:ext uri="{FF2B5EF4-FFF2-40B4-BE49-F238E27FC236}">
                <a16:creationId xmlns:a16="http://schemas.microsoft.com/office/drawing/2014/main" id="{C0C6FBF9-B0D0-8FA7-B069-4BB33E42E0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54F4C59-37D5-65AA-0569-67B2C0E9B5E6}"/>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163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051F9D-C01B-8D52-5781-2999BFD687B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D6ADFD1-AEF1-01BF-600D-7BA1F3E23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B03B9E3-2B7D-25DA-1C71-E876BE1A8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04583A-76BE-B092-6592-1A3C506AA835}"/>
              </a:ext>
            </a:extLst>
          </p:cNvPr>
          <p:cNvSpPr>
            <a:spLocks noGrp="1"/>
          </p:cNvSpPr>
          <p:nvPr>
            <p:ph type="dt" sz="half" idx="10"/>
          </p:nvPr>
        </p:nvSpPr>
        <p:spPr/>
        <p:txBody>
          <a:bodyPr/>
          <a:lstStyle/>
          <a:p>
            <a:fld id="{3F141C11-338D-4AAE-B233-1B060BBD8F10}" type="datetimeFigureOut">
              <a:rPr lang="de-DE" smtClean="0"/>
              <a:t>16.05.2024</a:t>
            </a:fld>
            <a:endParaRPr lang="de-DE"/>
          </a:p>
        </p:txBody>
      </p:sp>
      <p:sp>
        <p:nvSpPr>
          <p:cNvPr id="6" name="Fußzeilenplatzhalter 5">
            <a:extLst>
              <a:ext uri="{FF2B5EF4-FFF2-40B4-BE49-F238E27FC236}">
                <a16:creationId xmlns:a16="http://schemas.microsoft.com/office/drawing/2014/main" id="{F489F8B9-0FEF-3EEF-81DA-8B3C9AC3EE7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8B7C621-7801-3158-8D0A-987E8C3DEC40}"/>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62105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0ABEB1-493D-FBC9-7DFB-5AAD0E434B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C1192F2-5627-3ABE-B928-C50EA5B20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FC52D0F-26C0-150D-82B1-84D446CD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768B5E2-A4DA-FAE9-70EE-A081FBA01314}"/>
              </a:ext>
            </a:extLst>
          </p:cNvPr>
          <p:cNvSpPr>
            <a:spLocks noGrp="1"/>
          </p:cNvSpPr>
          <p:nvPr>
            <p:ph type="dt" sz="half" idx="10"/>
          </p:nvPr>
        </p:nvSpPr>
        <p:spPr/>
        <p:txBody>
          <a:bodyPr/>
          <a:lstStyle/>
          <a:p>
            <a:fld id="{3F141C11-338D-4AAE-B233-1B060BBD8F10}" type="datetimeFigureOut">
              <a:rPr lang="de-DE" smtClean="0"/>
              <a:t>16.05.2024</a:t>
            </a:fld>
            <a:endParaRPr lang="de-DE"/>
          </a:p>
        </p:txBody>
      </p:sp>
      <p:sp>
        <p:nvSpPr>
          <p:cNvPr id="6" name="Fußzeilenplatzhalter 5">
            <a:extLst>
              <a:ext uri="{FF2B5EF4-FFF2-40B4-BE49-F238E27FC236}">
                <a16:creationId xmlns:a16="http://schemas.microsoft.com/office/drawing/2014/main" id="{EA10098D-A5BE-4C36-C037-A42E961CDFE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AD6457-3C48-1C0E-6388-304D8F751CB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341980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3CF6ACC-D72F-EE62-DCEE-81890AAB5F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488F3B2-583E-CC49-2841-5693EB54C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F6F8EAF-9849-FAEA-F5A1-E690DFCA6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141C11-338D-4AAE-B233-1B060BBD8F10}" type="datetimeFigureOut">
              <a:rPr lang="de-DE" smtClean="0"/>
              <a:t>16.05.2024</a:t>
            </a:fld>
            <a:endParaRPr lang="de-DE"/>
          </a:p>
        </p:txBody>
      </p:sp>
      <p:sp>
        <p:nvSpPr>
          <p:cNvPr id="5" name="Fußzeilenplatzhalter 4">
            <a:extLst>
              <a:ext uri="{FF2B5EF4-FFF2-40B4-BE49-F238E27FC236}">
                <a16:creationId xmlns:a16="http://schemas.microsoft.com/office/drawing/2014/main" id="{B2D1340C-1F47-4D08-AD22-08CA9A7A6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778FE076-4A69-5FFC-FCDD-4C7AAD45AC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EEE0E28-B3BF-4D92-BFA0-906F6FF3490D}" type="slidenum">
              <a:rPr lang="de-DE" smtClean="0"/>
              <a:t>‹Nr.›</a:t>
            </a:fld>
            <a:endParaRPr lang="de-DE"/>
          </a:p>
        </p:txBody>
      </p:sp>
    </p:spTree>
    <p:extLst>
      <p:ext uri="{BB962C8B-B14F-4D97-AF65-F5344CB8AC3E}">
        <p14:creationId xmlns:p14="http://schemas.microsoft.com/office/powerpoint/2010/main" val="1707043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microsoft.com/de-de/evalcenter/download-windows-admin-cent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de-de/microsoft-365/security/defender-endpoint/safety-scanner-download?view=o365-worldwid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abouconde.com/2019/05/20/encrypt-drives-with-bitlocker-on-windows-server-201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windows-server/identity/ad-ds/plan/security-best-practices/best-practices-for-securing-active-directory" TargetMode="External"/><Relationship Id="rId2" Type="http://schemas.openxmlformats.org/officeDocument/2006/relationships/hyperlink" Target="https://www.msxfaq.de/windows/sicherheit/checkliste_active_directory_absicherung.htm" TargetMode="External"/><Relationship Id="rId1" Type="http://schemas.openxmlformats.org/officeDocument/2006/relationships/slideLayout" Target="../slideLayouts/slideLayout2.xml"/><Relationship Id="rId5" Type="http://schemas.openxmlformats.org/officeDocument/2006/relationships/hyperlink" Target="https://www.security-insider.de/haertungsmassnahmen-fuer-das-active-directory-a-781dd981e04b9a67631cf6369da675de/" TargetMode="External"/><Relationship Id="rId4" Type="http://schemas.openxmlformats.org/officeDocument/2006/relationships/hyperlink" Target="https://www.microsoft.com/en-us/download/details.aspx?id=55319"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thomas-krenn.com/de/wiki/Active_Directory_Dom%C3%A4nendienste_unter_Windows_Server_2012_konfigurieren_und_Clients_damit_verbinden" TargetMode="External"/><Relationship Id="rId2" Type="http://schemas.openxmlformats.org/officeDocument/2006/relationships/hyperlink" Target="https://it-learner.de/einen-snapshot-der-active-directory-datenbank-vom-domaenencontroller-des-windows-servers-anfertigen/" TargetMode="External"/><Relationship Id="rId1" Type="http://schemas.openxmlformats.org/officeDocument/2006/relationships/slideLayout" Target="../slideLayouts/slideLayout2.xml"/><Relationship Id="rId5" Type="http://schemas.openxmlformats.org/officeDocument/2006/relationships/hyperlink" Target="https://learn.microsoft.com/de-de/training/modules/implement-group-policy-objects/" TargetMode="External"/><Relationship Id="rId4" Type="http://schemas.openxmlformats.org/officeDocument/2006/relationships/hyperlink" Target="https://www.varonis.com/de/blog/leitfaden-fur-den-gruppenrichtlinien-editor-konfigurieren-und-verwende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evalcenter/download-windows-server-2022" TargetMode="External"/><Relationship Id="rId2" Type="http://schemas.openxmlformats.org/officeDocument/2006/relationships/hyperlink" Target="https://www.microsoft.com/de-de/evalcenter/evaluate-windows-server-2019"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portal.azur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2E18AEF-1E31-759A-30B3-3A23073D3383}"/>
              </a:ext>
            </a:extLst>
          </p:cNvPr>
          <p:cNvSpPr>
            <a:spLocks noGrp="1"/>
          </p:cNvSpPr>
          <p:nvPr>
            <p:ph type="ctrTitle"/>
          </p:nvPr>
        </p:nvSpPr>
        <p:spPr>
          <a:xfrm>
            <a:off x="6590662" y="4267832"/>
            <a:ext cx="5359600" cy="1715182"/>
          </a:xfrm>
        </p:spPr>
        <p:txBody>
          <a:bodyPr anchor="t">
            <a:normAutofit/>
          </a:bodyPr>
          <a:lstStyle/>
          <a:p>
            <a:pPr algn="l"/>
            <a:r>
              <a:rPr lang="de-DE" sz="4800" b="1" dirty="0">
                <a:solidFill>
                  <a:schemeClr val="tx2"/>
                </a:solidFill>
              </a:rPr>
              <a:t>Windows Server &amp; </a:t>
            </a:r>
            <a:br>
              <a:rPr lang="de-DE" sz="4800" b="1" dirty="0">
                <a:solidFill>
                  <a:schemeClr val="tx2"/>
                </a:solidFill>
              </a:rPr>
            </a:br>
            <a:r>
              <a:rPr lang="de-DE" sz="4800" b="1" dirty="0" err="1">
                <a:solidFill>
                  <a:schemeClr val="tx2"/>
                </a:solidFill>
              </a:rPr>
              <a:t>Active</a:t>
            </a:r>
            <a:r>
              <a:rPr lang="de-DE" sz="4800" b="1" dirty="0">
                <a:solidFill>
                  <a:schemeClr val="tx2"/>
                </a:solidFill>
              </a:rPr>
              <a:t> Directory</a:t>
            </a:r>
          </a:p>
        </p:txBody>
      </p:sp>
      <p:sp>
        <p:nvSpPr>
          <p:cNvPr id="3" name="Untertitel 2">
            <a:extLst>
              <a:ext uri="{FF2B5EF4-FFF2-40B4-BE49-F238E27FC236}">
                <a16:creationId xmlns:a16="http://schemas.microsoft.com/office/drawing/2014/main" id="{A4CF4667-7111-6679-3F82-382D78A31E49}"/>
              </a:ext>
            </a:extLst>
          </p:cNvPr>
          <p:cNvSpPr>
            <a:spLocks noGrp="1"/>
          </p:cNvSpPr>
          <p:nvPr>
            <p:ph type="subTitle" idx="1"/>
          </p:nvPr>
        </p:nvSpPr>
        <p:spPr>
          <a:xfrm>
            <a:off x="6590966" y="3428999"/>
            <a:ext cx="4805691" cy="838831"/>
          </a:xfrm>
        </p:spPr>
        <p:txBody>
          <a:bodyPr anchor="b">
            <a:normAutofit/>
          </a:bodyPr>
          <a:lstStyle/>
          <a:p>
            <a:pPr algn="l"/>
            <a:r>
              <a:rPr lang="de-DE" sz="2000">
                <a:solidFill>
                  <a:schemeClr val="tx2"/>
                </a:solidFill>
              </a:rPr>
              <a:t>Grundlagen und Praxis</a:t>
            </a:r>
          </a:p>
        </p:txBody>
      </p:sp>
      <p:pic>
        <p:nvPicPr>
          <p:cNvPr id="4" name="Grafik 3">
            <a:extLst>
              <a:ext uri="{FF2B5EF4-FFF2-40B4-BE49-F238E27FC236}">
                <a16:creationId xmlns:a16="http://schemas.microsoft.com/office/drawing/2014/main" id="{15736D29-6511-C223-8109-F0CED7FF0A6C}"/>
              </a:ext>
            </a:extLst>
          </p:cNvPr>
          <p:cNvPicPr>
            <a:picLocks noChangeAspect="1"/>
          </p:cNvPicPr>
          <p:nvPr/>
        </p:nvPicPr>
        <p:blipFill>
          <a:blip r:embed="rId2"/>
          <a:stretch>
            <a:fillRect/>
          </a:stretch>
        </p:blipFill>
        <p:spPr>
          <a:xfrm>
            <a:off x="340470" y="2591900"/>
            <a:ext cx="4141760" cy="2588599"/>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1558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98BF8DB-7871-A12F-3138-B4511EB0518B}"/>
              </a:ext>
            </a:extLst>
          </p:cNvPr>
          <p:cNvPicPr>
            <a:picLocks noChangeAspect="1"/>
          </p:cNvPicPr>
          <p:nvPr/>
        </p:nvPicPr>
        <p:blipFill rotWithShape="1">
          <a:blip r:embed="rId2"/>
          <a:srcRect t="1201" b="-1"/>
          <a:stretch/>
        </p:blipFill>
        <p:spPr>
          <a:xfrm>
            <a:off x="161104" y="1198179"/>
            <a:ext cx="5776461" cy="4201272"/>
          </a:xfrm>
          <a:prstGeom prst="rect">
            <a:avLst/>
          </a:prstGeom>
          <a:ln>
            <a:solidFill>
              <a:schemeClr val="bg1">
                <a:lumMod val="85000"/>
              </a:schemeClr>
            </a:solidFill>
          </a:ln>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20548"/>
            <a:ext cx="11310026" cy="1325563"/>
          </a:xfrm>
        </p:spPr>
        <p:txBody>
          <a:bodyPr/>
          <a:lstStyle/>
          <a:p>
            <a:r>
              <a:rPr lang="de-DE" dirty="0"/>
              <a:t>"Promotion" zum Domain-Controller Teil 1</a:t>
            </a:r>
          </a:p>
        </p:txBody>
      </p:sp>
      <p:sp>
        <p:nvSpPr>
          <p:cNvPr id="5" name="Rechteck: abgerundete Ecken 4">
            <a:extLst>
              <a:ext uri="{FF2B5EF4-FFF2-40B4-BE49-F238E27FC236}">
                <a16:creationId xmlns:a16="http://schemas.microsoft.com/office/drawing/2014/main" id="{DA37200E-FB00-E0F2-1FB6-95B304DBC51B}"/>
              </a:ext>
            </a:extLst>
          </p:cNvPr>
          <p:cNvSpPr/>
          <p:nvPr/>
        </p:nvSpPr>
        <p:spPr>
          <a:xfrm>
            <a:off x="1695158" y="2558988"/>
            <a:ext cx="269933" cy="20475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43B2BC7D-2472-AE97-75A7-450F5E100FFC}"/>
              </a:ext>
            </a:extLst>
          </p:cNvPr>
          <p:cNvSpPr/>
          <p:nvPr/>
        </p:nvSpPr>
        <p:spPr>
          <a:xfrm>
            <a:off x="3178629" y="2968802"/>
            <a:ext cx="1819627" cy="33486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11" name="Grafik 10">
            <a:extLst>
              <a:ext uri="{FF2B5EF4-FFF2-40B4-BE49-F238E27FC236}">
                <a16:creationId xmlns:a16="http://schemas.microsoft.com/office/drawing/2014/main" id="{99993F48-9755-84B2-10B1-8B55795C8B1F}"/>
              </a:ext>
            </a:extLst>
          </p:cNvPr>
          <p:cNvPicPr>
            <a:picLocks noChangeAspect="1"/>
          </p:cNvPicPr>
          <p:nvPr/>
        </p:nvPicPr>
        <p:blipFill>
          <a:blip r:embed="rId3"/>
          <a:stretch>
            <a:fillRect/>
          </a:stretch>
        </p:blipFill>
        <p:spPr>
          <a:xfrm>
            <a:off x="6517994" y="1027541"/>
            <a:ext cx="4819059" cy="3378309"/>
          </a:xfrm>
          <a:prstGeom prst="rect">
            <a:avLst/>
          </a:prstGeom>
          <a:ln>
            <a:solidFill>
              <a:schemeClr val="bg1">
                <a:lumMod val="85000"/>
              </a:schemeClr>
            </a:solidFill>
          </a:ln>
        </p:spPr>
      </p:pic>
      <p:sp>
        <p:nvSpPr>
          <p:cNvPr id="10" name="Pfeil: nach rechts 9">
            <a:extLst>
              <a:ext uri="{FF2B5EF4-FFF2-40B4-BE49-F238E27FC236}">
                <a16:creationId xmlns:a16="http://schemas.microsoft.com/office/drawing/2014/main" id="{5314D621-8C39-6BED-9A4B-1481955D020F}"/>
              </a:ext>
            </a:extLst>
          </p:cNvPr>
          <p:cNvSpPr/>
          <p:nvPr/>
        </p:nvSpPr>
        <p:spPr>
          <a:xfrm>
            <a:off x="5562043" y="296880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8F1E3597-C9A9-E729-8762-F0C0E819E57C}"/>
              </a:ext>
            </a:extLst>
          </p:cNvPr>
          <p:cNvPicPr>
            <a:picLocks noChangeAspect="1"/>
          </p:cNvPicPr>
          <p:nvPr/>
        </p:nvPicPr>
        <p:blipFill rotWithShape="1">
          <a:blip r:embed="rId4"/>
          <a:srcRect b="7949"/>
          <a:stretch/>
        </p:blipFill>
        <p:spPr>
          <a:xfrm>
            <a:off x="6031294" y="4560148"/>
            <a:ext cx="5617367" cy="2258863"/>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8237153" y="3875971"/>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Legende: mit gebogener Linie 2">
            <a:extLst>
              <a:ext uri="{FF2B5EF4-FFF2-40B4-BE49-F238E27FC236}">
                <a16:creationId xmlns:a16="http://schemas.microsoft.com/office/drawing/2014/main" id="{85E6804A-9069-5C87-4B6E-A962FD096705}"/>
              </a:ext>
            </a:extLst>
          </p:cNvPr>
          <p:cNvSpPr/>
          <p:nvPr/>
        </p:nvSpPr>
        <p:spPr>
          <a:xfrm>
            <a:off x="10559905" y="2448141"/>
            <a:ext cx="1554295" cy="631212"/>
          </a:xfrm>
          <a:prstGeom prst="borderCallout2">
            <a:avLst/>
          </a:prstGeom>
          <a:solidFill>
            <a:schemeClr val="bg1"/>
          </a:solid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dirty="0">
                <a:ln>
                  <a:solidFill>
                    <a:schemeClr val="tx1"/>
                  </a:solidFill>
                </a:ln>
                <a:solidFill>
                  <a:schemeClr val="tx1"/>
                </a:solidFill>
              </a:rPr>
              <a:t>Passwort gut merken!</a:t>
            </a:r>
          </a:p>
        </p:txBody>
      </p:sp>
    </p:spTree>
    <p:extLst>
      <p:ext uri="{BB962C8B-B14F-4D97-AF65-F5344CB8AC3E}">
        <p14:creationId xmlns:p14="http://schemas.microsoft.com/office/powerpoint/2010/main" val="418526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p:nvPr>
        </p:nvSpPr>
        <p:spPr/>
        <p:txBody>
          <a:bodyPr/>
          <a:lstStyle/>
          <a:p>
            <a:r>
              <a:rPr lang="de-DE" dirty="0"/>
              <a:t>"Promotion" zum Domain-Controller Teil 2</a:t>
            </a:r>
          </a:p>
        </p:txBody>
      </p:sp>
      <p:sp>
        <p:nvSpPr>
          <p:cNvPr id="6" name="Inhaltsplatzhalter 5">
            <a:extLst>
              <a:ext uri="{FF2B5EF4-FFF2-40B4-BE49-F238E27FC236}">
                <a16:creationId xmlns:a16="http://schemas.microsoft.com/office/drawing/2014/main" id="{EF879B36-8DC5-870D-25CC-21CF864EAC92}"/>
              </a:ext>
            </a:extLst>
          </p:cNvPr>
          <p:cNvSpPr>
            <a:spLocks noGrp="1"/>
          </p:cNvSpPr>
          <p:nvPr>
            <p:ph idx="1"/>
          </p:nvPr>
        </p:nvSpPr>
        <p:spPr>
          <a:xfrm>
            <a:off x="6333066" y="1509132"/>
            <a:ext cx="5345977" cy="5348868"/>
          </a:xfrm>
        </p:spPr>
        <p:txBody>
          <a:bodyPr/>
          <a:lstStyle/>
          <a:p>
            <a:r>
              <a:rPr lang="de-DE" dirty="0"/>
              <a:t>Die weiteren Installations-Fenster können einfach mit "Next" durchgeklickt werden.</a:t>
            </a:r>
          </a:p>
          <a:p>
            <a:r>
              <a:rPr lang="de-DE" dirty="0"/>
              <a:t>Schlägt der "</a:t>
            </a:r>
            <a:r>
              <a:rPr lang="de-DE" dirty="0" err="1"/>
              <a:t>Prerequisites</a:t>
            </a:r>
            <a:r>
              <a:rPr lang="de-DE" dirty="0"/>
              <a:t> Check" nicht fehl (Hinweise sind normal) kann der Server zum DC heraufgestuft werden.</a:t>
            </a:r>
          </a:p>
          <a:p>
            <a:r>
              <a:rPr lang="de-DE" dirty="0"/>
              <a:t>Danach ist ein Neustart fällig.</a:t>
            </a:r>
          </a:p>
          <a:p>
            <a:r>
              <a:rPr lang="de-DE" dirty="0"/>
              <a:t>Ab dann wird mit dem Domain-Admin angemeldet!</a:t>
            </a:r>
          </a:p>
          <a:p>
            <a:r>
              <a:rPr lang="de-DE" dirty="0"/>
              <a:t>Kontrolle des angemeldeten Users: </a:t>
            </a:r>
            <a:r>
              <a:rPr lang="de-DE" sz="2400" b="1" dirty="0" err="1">
                <a:latin typeface="Courier New" panose="02070309020205020404" pitchFamily="49" charset="0"/>
                <a:cs typeface="Courier New" panose="02070309020205020404" pitchFamily="49" charset="0"/>
              </a:rPr>
              <a:t>whoami</a:t>
            </a:r>
            <a:r>
              <a:rPr lang="de-DE" dirty="0"/>
              <a:t> in der </a:t>
            </a:r>
            <a:r>
              <a:rPr lang="de-DE" sz="2400" b="1" dirty="0" err="1">
                <a:latin typeface="Courier New" panose="02070309020205020404" pitchFamily="49" charset="0"/>
                <a:cs typeface="Courier New" panose="02070309020205020404" pitchFamily="49" charset="0"/>
              </a:rPr>
              <a:t>cmd</a:t>
            </a:r>
            <a:endParaRPr lang="de-DE" sz="2400" b="1" dirty="0">
              <a:latin typeface="Courier New" panose="02070309020205020404" pitchFamily="49" charset="0"/>
              <a:cs typeface="Courier New" panose="02070309020205020404" pitchFamily="49" charset="0"/>
            </a:endParaRPr>
          </a:p>
        </p:txBody>
      </p:sp>
      <p:pic>
        <p:nvPicPr>
          <p:cNvPr id="3" name="Grafik 2">
            <a:extLst>
              <a:ext uri="{FF2B5EF4-FFF2-40B4-BE49-F238E27FC236}">
                <a16:creationId xmlns:a16="http://schemas.microsoft.com/office/drawing/2014/main" id="{09744890-4DF1-B4AF-02CA-DF768EDB0DCB}"/>
              </a:ext>
            </a:extLst>
          </p:cNvPr>
          <p:cNvPicPr>
            <a:picLocks noChangeAspect="1"/>
          </p:cNvPicPr>
          <p:nvPr/>
        </p:nvPicPr>
        <p:blipFill>
          <a:blip r:embed="rId2"/>
          <a:stretch>
            <a:fillRect/>
          </a:stretch>
        </p:blipFill>
        <p:spPr>
          <a:xfrm>
            <a:off x="238358" y="2289355"/>
            <a:ext cx="5620577" cy="2648405"/>
          </a:xfrm>
          <a:prstGeom prst="rect">
            <a:avLst/>
          </a:prstGeom>
          <a:ln>
            <a:solidFill>
              <a:schemeClr val="bg1">
                <a:lumMod val="75000"/>
              </a:schemeClr>
            </a:solidFill>
          </a:ln>
        </p:spPr>
      </p:pic>
      <p:sp>
        <p:nvSpPr>
          <p:cNvPr id="7" name="Pfeil: nach rechts 6">
            <a:extLst>
              <a:ext uri="{FF2B5EF4-FFF2-40B4-BE49-F238E27FC236}">
                <a16:creationId xmlns:a16="http://schemas.microsoft.com/office/drawing/2014/main" id="{7CE42401-0BD2-BFBD-9403-37172FF6DA47}"/>
              </a:ext>
            </a:extLst>
          </p:cNvPr>
          <p:cNvSpPr/>
          <p:nvPr/>
        </p:nvSpPr>
        <p:spPr>
          <a:xfrm>
            <a:off x="-771094" y="3461221"/>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532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ACB246-3493-A393-C61C-D840B5288BD3}"/>
              </a:ext>
            </a:extLst>
          </p:cNvPr>
          <p:cNvSpPr>
            <a:spLocks noGrp="1"/>
          </p:cNvSpPr>
          <p:nvPr>
            <p:ph type="title"/>
          </p:nvPr>
        </p:nvSpPr>
        <p:spPr/>
        <p:txBody>
          <a:bodyPr/>
          <a:lstStyle/>
          <a:p>
            <a:r>
              <a:rPr lang="de-DE" dirty="0"/>
              <a:t>Weitere Installationsvarianten und Rollen</a:t>
            </a:r>
          </a:p>
        </p:txBody>
      </p:sp>
      <p:sp>
        <p:nvSpPr>
          <p:cNvPr id="3" name="Inhaltsplatzhalter 2">
            <a:extLst>
              <a:ext uri="{FF2B5EF4-FFF2-40B4-BE49-F238E27FC236}">
                <a16:creationId xmlns:a16="http://schemas.microsoft.com/office/drawing/2014/main" id="{B0F83F0C-3C63-4A69-4982-12E02D7F7923}"/>
              </a:ext>
            </a:extLst>
          </p:cNvPr>
          <p:cNvSpPr>
            <a:spLocks noGrp="1"/>
          </p:cNvSpPr>
          <p:nvPr>
            <p:ph idx="1"/>
          </p:nvPr>
        </p:nvSpPr>
        <p:spPr>
          <a:xfrm>
            <a:off x="197069" y="1509132"/>
            <a:ext cx="11855669" cy="5348868"/>
          </a:xfrm>
        </p:spPr>
        <p:txBody>
          <a:bodyPr>
            <a:normAutofit lnSpcReduction="10000"/>
          </a:bodyPr>
          <a:lstStyle/>
          <a:p>
            <a:r>
              <a:rPr lang="de-DE" dirty="0"/>
              <a:t>Statt Server mit "Desktop-Experience" nur die Core (</a:t>
            </a:r>
            <a:r>
              <a:rPr lang="de-DE" dirty="0" err="1"/>
              <a:t>Headless</a:t>
            </a:r>
            <a:r>
              <a:rPr lang="de-DE" dirty="0"/>
              <a:t>)-Version installieren </a:t>
            </a:r>
            <a:r>
              <a:rPr lang="de-DE" dirty="0">
                <a:sym typeface="Wingdings" panose="05000000000000000000" pitchFamily="2" charset="2"/>
              </a:rPr>
              <a:t> Verwaltung über das Admin-Center (WAC) </a:t>
            </a:r>
          </a:p>
          <a:p>
            <a:pPr lvl="1"/>
            <a:r>
              <a:rPr lang="de-DE" dirty="0">
                <a:sym typeface="Wingdings" panose="05000000000000000000" pitchFamily="2" charset="2"/>
              </a:rPr>
              <a:t>Im Allgemeine keine Empfehlung  WAC ist gewöhnungsbedürftig</a:t>
            </a:r>
          </a:p>
          <a:p>
            <a:pPr lvl="1"/>
            <a:r>
              <a:rPr lang="de-DE" dirty="0">
                <a:sym typeface="Wingdings" panose="05000000000000000000" pitchFamily="2" charset="2"/>
              </a:rPr>
              <a:t>Benötigt aber weniger Ressourcen und keinen Monitor / Tastatur / Maus</a:t>
            </a:r>
          </a:p>
          <a:p>
            <a:pPr lvl="1"/>
            <a:r>
              <a:rPr lang="de-DE" dirty="0">
                <a:sym typeface="Wingdings" panose="05000000000000000000" pitchFamily="2" charset="2"/>
              </a:rPr>
              <a:t>Admin-Center Download unter </a:t>
            </a:r>
            <a:r>
              <a:rPr lang="de-DE" dirty="0">
                <a:sym typeface="Wingdings" panose="05000000000000000000" pitchFamily="2" charset="2"/>
                <a:hlinkClick r:id="rId2"/>
              </a:rPr>
              <a:t>https://www.microsoft.com/de-de/evalcenter/download-windows-admin-center</a:t>
            </a:r>
            <a:r>
              <a:rPr lang="de-DE" dirty="0">
                <a:sym typeface="Wingdings" panose="05000000000000000000" pitchFamily="2" charset="2"/>
              </a:rPr>
              <a:t> </a:t>
            </a:r>
          </a:p>
          <a:p>
            <a:r>
              <a:rPr lang="de-DE" dirty="0">
                <a:sym typeface="Wingdings" panose="05000000000000000000" pitchFamily="2" charset="2"/>
              </a:rPr>
              <a:t>DHCP-Rolle installieren </a:t>
            </a:r>
          </a:p>
          <a:p>
            <a:pPr lvl="1"/>
            <a:r>
              <a:rPr lang="de-DE" dirty="0">
                <a:sym typeface="Wingdings" panose="05000000000000000000" pitchFamily="2" charset="2"/>
              </a:rPr>
              <a:t>IP-Adressbereiche festlegen (Welche IP Adressen vergeben werden, welche nicht)</a:t>
            </a:r>
          </a:p>
          <a:p>
            <a:pPr lvl="1"/>
            <a:r>
              <a:rPr lang="de-DE" dirty="0">
                <a:sym typeface="Wingdings" panose="05000000000000000000" pitchFamily="2" charset="2"/>
              </a:rPr>
              <a:t>DHCP-Optionen festlegen (Gateway/Router, DNS-Serveradressen)</a:t>
            </a:r>
          </a:p>
          <a:p>
            <a:pPr lvl="1"/>
            <a:r>
              <a:rPr lang="de-DE" dirty="0">
                <a:sym typeface="Wingdings" panose="05000000000000000000" pitchFamily="2" charset="2"/>
              </a:rPr>
              <a:t>DHCP Konfiguration im Server-Manager abschließen / Autorisieren</a:t>
            </a:r>
          </a:p>
          <a:p>
            <a:pPr lvl="1"/>
            <a:r>
              <a:rPr lang="de-DE" dirty="0">
                <a:sym typeface="Wingdings" panose="05000000000000000000" pitchFamily="2" charset="2"/>
              </a:rPr>
              <a:t>Andere DHCP-Server im LAN stilllegen (</a:t>
            </a:r>
            <a:r>
              <a:rPr lang="de-DE" dirty="0" err="1">
                <a:sym typeface="Wingdings" panose="05000000000000000000" pitchFamily="2" charset="2"/>
              </a:rPr>
              <a:t>FritzBox</a:t>
            </a:r>
            <a:r>
              <a:rPr lang="de-DE" dirty="0">
                <a:sym typeface="Wingdings" panose="05000000000000000000" pitchFamily="2" charset="2"/>
              </a:rPr>
              <a:t>, WLAN Access Points etc.) !</a:t>
            </a:r>
          </a:p>
          <a:p>
            <a:r>
              <a:rPr lang="de-DE" dirty="0" err="1">
                <a:sym typeface="Wingdings" panose="05000000000000000000" pitchFamily="2" charset="2"/>
              </a:rPr>
              <a:t>HyperV</a:t>
            </a:r>
            <a:r>
              <a:rPr lang="de-DE" dirty="0">
                <a:sym typeface="Wingdings" panose="05000000000000000000" pitchFamily="2" charset="2"/>
              </a:rPr>
              <a:t>-Rolle</a:t>
            </a:r>
          </a:p>
          <a:p>
            <a:pPr lvl="1"/>
            <a:r>
              <a:rPr lang="de-DE" dirty="0">
                <a:sym typeface="Wingdings" panose="05000000000000000000" pitchFamily="2" charset="2"/>
              </a:rPr>
              <a:t>Serverbasierte Virtualisierung (Voraussetzung CPU </a:t>
            </a:r>
            <a:r>
              <a:rPr lang="de-DE" dirty="0" err="1">
                <a:sym typeface="Wingdings" panose="05000000000000000000" pitchFamily="2" charset="2"/>
              </a:rPr>
              <a:t>Virtualisierungsunterstützung</a:t>
            </a:r>
            <a:r>
              <a:rPr lang="de-DE" dirty="0">
                <a:sym typeface="Wingdings" panose="05000000000000000000" pitchFamily="2" charset="2"/>
              </a:rPr>
              <a:t>)</a:t>
            </a:r>
            <a:endParaRPr lang="de-DE" dirty="0"/>
          </a:p>
        </p:txBody>
      </p:sp>
    </p:spTree>
    <p:extLst>
      <p:ext uri="{BB962C8B-B14F-4D97-AF65-F5344CB8AC3E}">
        <p14:creationId xmlns:p14="http://schemas.microsoft.com/office/powerpoint/2010/main" val="2764853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7254F-A6CA-E320-B367-9E4AF2C57EE9}"/>
              </a:ext>
            </a:extLst>
          </p:cNvPr>
          <p:cNvSpPr>
            <a:spLocks noGrp="1"/>
          </p:cNvSpPr>
          <p:nvPr>
            <p:ph type="title"/>
          </p:nvPr>
        </p:nvSpPr>
        <p:spPr/>
        <p:txBody>
          <a:bodyPr/>
          <a:lstStyle/>
          <a:p>
            <a:r>
              <a:rPr lang="de-DE" dirty="0"/>
              <a:t>Sinnvoll: Lokale Security Policy anpassen</a:t>
            </a:r>
          </a:p>
        </p:txBody>
      </p:sp>
      <p:sp>
        <p:nvSpPr>
          <p:cNvPr id="3" name="Inhaltsplatzhalter 2">
            <a:extLst>
              <a:ext uri="{FF2B5EF4-FFF2-40B4-BE49-F238E27FC236}">
                <a16:creationId xmlns:a16="http://schemas.microsoft.com/office/drawing/2014/main" id="{8D36D3BD-ECC6-4DF7-BF6B-EB06F032DF94}"/>
              </a:ext>
            </a:extLst>
          </p:cNvPr>
          <p:cNvSpPr>
            <a:spLocks noGrp="1"/>
          </p:cNvSpPr>
          <p:nvPr>
            <p:ph idx="1"/>
          </p:nvPr>
        </p:nvSpPr>
        <p:spPr>
          <a:xfrm>
            <a:off x="371708" y="1509132"/>
            <a:ext cx="6620299" cy="5348868"/>
          </a:xfrm>
        </p:spPr>
        <p:txBody>
          <a:bodyPr>
            <a:normAutofit lnSpcReduction="10000"/>
          </a:bodyPr>
          <a:lstStyle/>
          <a:p>
            <a:r>
              <a:rPr lang="de-DE" dirty="0"/>
              <a:t>Arbeitet man administrativ an Windows Servern/Clients in der Domain, kann bei Aufruf verschiedener Features ein Rechteproblem auftreten, da es Konflikte mit lokalen Admin-Rechten gibt.</a:t>
            </a:r>
          </a:p>
          <a:p>
            <a:r>
              <a:rPr lang="de-DE" dirty="0" err="1"/>
              <a:t>Windows+R</a:t>
            </a:r>
            <a:r>
              <a:rPr lang="de-DE" dirty="0"/>
              <a:t> </a:t>
            </a:r>
            <a:r>
              <a:rPr lang="de-DE" dirty="0">
                <a:sym typeface="Wingdings" panose="05000000000000000000" pitchFamily="2" charset="2"/>
              </a:rPr>
              <a:t> </a:t>
            </a:r>
            <a:r>
              <a:rPr lang="de-DE" b="1" dirty="0" err="1">
                <a:sym typeface="Wingdings" panose="05000000000000000000" pitchFamily="2" charset="2"/>
              </a:rPr>
              <a:t>secpol.msc</a:t>
            </a:r>
            <a:endParaRPr lang="de-DE" b="1" dirty="0">
              <a:sym typeface="Wingdings" panose="05000000000000000000" pitchFamily="2" charset="2"/>
            </a:endParaRPr>
          </a:p>
          <a:p>
            <a:r>
              <a:rPr lang="de-DE" b="1" dirty="0">
                <a:sym typeface="Wingdings" panose="05000000000000000000" pitchFamily="2" charset="2"/>
              </a:rPr>
              <a:t>User Account Control Admin </a:t>
            </a:r>
            <a:r>
              <a:rPr lang="de-DE" b="1" dirty="0" err="1">
                <a:sym typeface="Wingdings" panose="05000000000000000000" pitchFamily="2" charset="2"/>
              </a:rPr>
              <a:t>Approval</a:t>
            </a:r>
            <a:r>
              <a:rPr lang="de-DE" b="1" dirty="0">
                <a:sym typeface="Wingdings" panose="05000000000000000000" pitchFamily="2" charset="2"/>
              </a:rPr>
              <a:t> </a:t>
            </a:r>
            <a:r>
              <a:rPr lang="de-DE" dirty="0">
                <a:sym typeface="Wingdings" panose="05000000000000000000" pitchFamily="2" charset="2"/>
              </a:rPr>
              <a:t>Mode </a:t>
            </a:r>
            <a:r>
              <a:rPr lang="de-DE" dirty="0" err="1">
                <a:sym typeface="Wingdings" panose="05000000000000000000" pitchFamily="2" charset="2"/>
              </a:rPr>
              <a:t>enablen</a:t>
            </a:r>
            <a:r>
              <a:rPr lang="de-DE" dirty="0">
                <a:sym typeface="Wingdings" panose="05000000000000000000" pitchFamily="2" charset="2"/>
              </a:rPr>
              <a:t> / aktivieren</a:t>
            </a:r>
            <a:br>
              <a:rPr lang="de-DE" dirty="0">
                <a:sym typeface="Wingdings" panose="05000000000000000000" pitchFamily="2" charset="2"/>
              </a:rPr>
            </a:br>
            <a:r>
              <a:rPr lang="de-DE" dirty="0">
                <a:sym typeface="Wingdings" panose="05000000000000000000" pitchFamily="2" charset="2"/>
              </a:rPr>
              <a:t>(Deutsch: "Benutzerkontensteuerung Administratorgenehmigungsmodus für das integrierte Administratorkonto")</a:t>
            </a:r>
          </a:p>
          <a:p>
            <a:r>
              <a:rPr lang="de-DE" dirty="0">
                <a:sym typeface="Wingdings" panose="05000000000000000000" pitchFamily="2" charset="2"/>
              </a:rPr>
              <a:t>Abschließend Neustart</a:t>
            </a:r>
            <a:endParaRPr lang="de-DE" dirty="0"/>
          </a:p>
        </p:txBody>
      </p:sp>
      <p:pic>
        <p:nvPicPr>
          <p:cNvPr id="5" name="Grafik 4">
            <a:extLst>
              <a:ext uri="{FF2B5EF4-FFF2-40B4-BE49-F238E27FC236}">
                <a16:creationId xmlns:a16="http://schemas.microsoft.com/office/drawing/2014/main" id="{E74DF7C8-8C1D-E6ED-3D6C-AB76A494CBEF}"/>
              </a:ext>
            </a:extLst>
          </p:cNvPr>
          <p:cNvPicPr>
            <a:picLocks noChangeAspect="1"/>
          </p:cNvPicPr>
          <p:nvPr/>
        </p:nvPicPr>
        <p:blipFill>
          <a:blip r:embed="rId2"/>
          <a:stretch>
            <a:fillRect/>
          </a:stretch>
        </p:blipFill>
        <p:spPr>
          <a:xfrm>
            <a:off x="7081243" y="2932690"/>
            <a:ext cx="5024370" cy="3419453"/>
          </a:xfrm>
          <a:prstGeom prst="rect">
            <a:avLst/>
          </a:prstGeom>
        </p:spPr>
      </p:pic>
      <p:sp>
        <p:nvSpPr>
          <p:cNvPr id="6" name="Textfeld 5">
            <a:extLst>
              <a:ext uri="{FF2B5EF4-FFF2-40B4-BE49-F238E27FC236}">
                <a16:creationId xmlns:a16="http://schemas.microsoft.com/office/drawing/2014/main" id="{D53C3A8B-468A-06B3-801D-D54F2B67580C}"/>
              </a:ext>
            </a:extLst>
          </p:cNvPr>
          <p:cNvSpPr txBox="1"/>
          <p:nvPr/>
        </p:nvSpPr>
        <p:spPr>
          <a:xfrm>
            <a:off x="8357938" y="6352143"/>
            <a:ext cx="2995500" cy="369332"/>
          </a:xfrm>
          <a:prstGeom prst="rect">
            <a:avLst/>
          </a:prstGeom>
          <a:noFill/>
        </p:spPr>
        <p:txBody>
          <a:bodyPr wrap="none" rtlCol="0">
            <a:spAutoFit/>
          </a:bodyPr>
          <a:lstStyle/>
          <a:p>
            <a:r>
              <a:rPr lang="de-DE" dirty="0"/>
              <a:t>Das muss "Enabled" werden</a:t>
            </a:r>
          </a:p>
        </p:txBody>
      </p:sp>
      <p:sp>
        <p:nvSpPr>
          <p:cNvPr id="7" name="Abgerundetes Rechteck 4">
            <a:extLst>
              <a:ext uri="{FF2B5EF4-FFF2-40B4-BE49-F238E27FC236}">
                <a16:creationId xmlns:a16="http://schemas.microsoft.com/office/drawing/2014/main" id="{5E7013BE-F01E-B1F9-4B9F-7AE1AC2CECB9}"/>
              </a:ext>
            </a:extLst>
          </p:cNvPr>
          <p:cNvSpPr/>
          <p:nvPr/>
        </p:nvSpPr>
        <p:spPr>
          <a:xfrm>
            <a:off x="8518797" y="5009513"/>
            <a:ext cx="3466373"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9" name="Grafik 8">
            <a:extLst>
              <a:ext uri="{FF2B5EF4-FFF2-40B4-BE49-F238E27FC236}">
                <a16:creationId xmlns:a16="http://schemas.microsoft.com/office/drawing/2014/main" id="{94D7A8F2-4B8A-D771-1806-C32DF57F4CEC}"/>
              </a:ext>
            </a:extLst>
          </p:cNvPr>
          <p:cNvPicPr>
            <a:picLocks noChangeAspect="1"/>
          </p:cNvPicPr>
          <p:nvPr/>
        </p:nvPicPr>
        <p:blipFill>
          <a:blip r:embed="rId3"/>
          <a:stretch>
            <a:fillRect/>
          </a:stretch>
        </p:blipFill>
        <p:spPr>
          <a:xfrm>
            <a:off x="7081243" y="1462088"/>
            <a:ext cx="5024370" cy="1169837"/>
          </a:xfrm>
          <a:prstGeom prst="rect">
            <a:avLst/>
          </a:prstGeom>
          <a:ln>
            <a:solidFill>
              <a:schemeClr val="bg1">
                <a:lumMod val="75000"/>
              </a:schemeClr>
            </a:solidFill>
          </a:ln>
        </p:spPr>
      </p:pic>
    </p:spTree>
    <p:extLst>
      <p:ext uri="{BB962C8B-B14F-4D97-AF65-F5344CB8AC3E}">
        <p14:creationId xmlns:p14="http://schemas.microsoft.com/office/powerpoint/2010/main" val="2772658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3792F-502A-CFEC-C2DC-2CAC3A67BFB9}"/>
              </a:ext>
            </a:extLst>
          </p:cNvPr>
          <p:cNvSpPr>
            <a:spLocks noGrp="1"/>
          </p:cNvSpPr>
          <p:nvPr>
            <p:ph type="title"/>
          </p:nvPr>
        </p:nvSpPr>
        <p:spPr>
          <a:xfrm>
            <a:off x="0" y="136525"/>
            <a:ext cx="12192000" cy="1325563"/>
          </a:xfrm>
        </p:spPr>
        <p:txBody>
          <a:bodyPr/>
          <a:lstStyle/>
          <a:p>
            <a:r>
              <a:rPr lang="de-DE" dirty="0"/>
              <a:t>Wichtigste DC-Verwaltungstools für Einzel-Domains</a:t>
            </a:r>
          </a:p>
        </p:txBody>
      </p:sp>
      <p:sp>
        <p:nvSpPr>
          <p:cNvPr id="3" name="Inhaltsplatzhalter 2">
            <a:extLst>
              <a:ext uri="{FF2B5EF4-FFF2-40B4-BE49-F238E27FC236}">
                <a16:creationId xmlns:a16="http://schemas.microsoft.com/office/drawing/2014/main" id="{D0CFCE3C-2696-00FE-1DF0-C124472411B3}"/>
              </a:ext>
            </a:extLst>
          </p:cNvPr>
          <p:cNvSpPr>
            <a:spLocks noGrp="1"/>
          </p:cNvSpPr>
          <p:nvPr>
            <p:ph idx="1"/>
          </p:nvPr>
        </p:nvSpPr>
        <p:spPr>
          <a:xfrm>
            <a:off x="4972050" y="1197462"/>
            <a:ext cx="6706994" cy="5660538"/>
          </a:xfrm>
        </p:spPr>
        <p:txBody>
          <a:bodyPr>
            <a:normAutofit fontScale="92500" lnSpcReduction="10000"/>
          </a:bodyPr>
          <a:lstStyle/>
          <a:p>
            <a:r>
              <a:rPr lang="de-DE" dirty="0" err="1"/>
              <a:t>Active</a:t>
            </a:r>
            <a:r>
              <a:rPr lang="de-DE" dirty="0"/>
              <a:t> Directory Users and Computers</a:t>
            </a:r>
          </a:p>
          <a:p>
            <a:pPr lvl="1"/>
            <a:r>
              <a:rPr lang="de-DE" dirty="0"/>
              <a:t>AD-Computerkonten</a:t>
            </a:r>
          </a:p>
          <a:p>
            <a:pPr lvl="1"/>
            <a:r>
              <a:rPr lang="de-DE" dirty="0"/>
              <a:t>AD-Benutzerkonten / Passwörter</a:t>
            </a:r>
          </a:p>
          <a:p>
            <a:pPr lvl="1"/>
            <a:r>
              <a:rPr lang="de-DE" dirty="0"/>
              <a:t>AD-Gruppen (Benutzergruppen)</a:t>
            </a:r>
          </a:p>
          <a:p>
            <a:pPr lvl="1"/>
            <a:r>
              <a:rPr lang="de-DE" dirty="0"/>
              <a:t>AD-Organisationseinheiten (OUs)</a:t>
            </a:r>
          </a:p>
          <a:p>
            <a:r>
              <a:rPr lang="de-DE" dirty="0"/>
              <a:t>DNS</a:t>
            </a:r>
          </a:p>
          <a:p>
            <a:pPr lvl="1"/>
            <a:r>
              <a:rPr lang="de-DE" dirty="0"/>
              <a:t>Computernamen, Aliase</a:t>
            </a:r>
          </a:p>
          <a:p>
            <a:pPr lvl="1"/>
            <a:r>
              <a:rPr lang="de-DE" dirty="0"/>
              <a:t>DNS-Servereinstellungen</a:t>
            </a:r>
          </a:p>
          <a:p>
            <a:pPr lvl="2"/>
            <a:r>
              <a:rPr lang="de-DE" dirty="0"/>
              <a:t>DNS-Weiterleitungen etc.</a:t>
            </a:r>
          </a:p>
          <a:p>
            <a:r>
              <a:rPr lang="de-DE" dirty="0"/>
              <a:t>Group Policy Management</a:t>
            </a:r>
          </a:p>
          <a:p>
            <a:pPr lvl="1"/>
            <a:r>
              <a:rPr lang="de-DE" dirty="0"/>
              <a:t>Gruppenrichtlinienverwaltung</a:t>
            </a:r>
          </a:p>
          <a:p>
            <a:pPr lvl="2"/>
            <a:r>
              <a:rPr lang="de-DE" dirty="0"/>
              <a:t>für Computereinstellungen</a:t>
            </a:r>
          </a:p>
          <a:p>
            <a:pPr lvl="2"/>
            <a:r>
              <a:rPr lang="de-DE" dirty="0"/>
              <a:t>für Benutzereinstellungen</a:t>
            </a:r>
          </a:p>
          <a:p>
            <a:r>
              <a:rPr lang="de-DE" dirty="0"/>
              <a:t>Dateifreigaben</a:t>
            </a:r>
          </a:p>
          <a:p>
            <a:pPr lvl="1"/>
            <a:r>
              <a:rPr lang="de-DE" dirty="0"/>
              <a:t>Ordnerfreigaben und Rechte einrichten</a:t>
            </a:r>
          </a:p>
          <a:p>
            <a:pPr lvl="1"/>
            <a:r>
              <a:rPr lang="de-DE" dirty="0"/>
              <a:t>Rechte auf Ordner und Dateien festlegen</a:t>
            </a:r>
          </a:p>
        </p:txBody>
      </p:sp>
      <p:pic>
        <p:nvPicPr>
          <p:cNvPr id="4" name="Grafik 3">
            <a:extLst>
              <a:ext uri="{FF2B5EF4-FFF2-40B4-BE49-F238E27FC236}">
                <a16:creationId xmlns:a16="http://schemas.microsoft.com/office/drawing/2014/main" id="{2ED7810C-B213-2A57-8AFB-79A7BB8D2F59}"/>
              </a:ext>
            </a:extLst>
          </p:cNvPr>
          <p:cNvPicPr>
            <a:picLocks noChangeAspect="1"/>
          </p:cNvPicPr>
          <p:nvPr/>
        </p:nvPicPr>
        <p:blipFill>
          <a:blip r:embed="rId2"/>
          <a:stretch>
            <a:fillRect/>
          </a:stretch>
        </p:blipFill>
        <p:spPr>
          <a:xfrm>
            <a:off x="130810" y="1197462"/>
            <a:ext cx="4475480" cy="5602322"/>
          </a:xfrm>
          <a:prstGeom prst="rect">
            <a:avLst/>
          </a:prstGeom>
          <a:ln>
            <a:solidFill>
              <a:schemeClr val="bg1">
                <a:lumMod val="65000"/>
              </a:schemeClr>
            </a:solidFill>
          </a:ln>
        </p:spPr>
      </p:pic>
      <p:sp>
        <p:nvSpPr>
          <p:cNvPr id="5" name="Abgerundetes Rechteck 4">
            <a:extLst>
              <a:ext uri="{FF2B5EF4-FFF2-40B4-BE49-F238E27FC236}">
                <a16:creationId xmlns:a16="http://schemas.microsoft.com/office/drawing/2014/main" id="{1F103353-D2AA-6A97-71D5-6904E73F2D26}"/>
              </a:ext>
            </a:extLst>
          </p:cNvPr>
          <p:cNvSpPr/>
          <p:nvPr/>
        </p:nvSpPr>
        <p:spPr>
          <a:xfrm>
            <a:off x="788670" y="2984770"/>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6" name="Abgerundetes Rechteck 5">
            <a:extLst>
              <a:ext uri="{FF2B5EF4-FFF2-40B4-BE49-F238E27FC236}">
                <a16:creationId xmlns:a16="http://schemas.microsoft.com/office/drawing/2014/main" id="{CC1D17D7-7E45-D027-ED8C-2F4577A81F2A}"/>
              </a:ext>
            </a:extLst>
          </p:cNvPr>
          <p:cNvSpPr/>
          <p:nvPr/>
        </p:nvSpPr>
        <p:spPr>
          <a:xfrm>
            <a:off x="788670" y="4319007"/>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6">
            <a:extLst>
              <a:ext uri="{FF2B5EF4-FFF2-40B4-BE49-F238E27FC236}">
                <a16:creationId xmlns:a16="http://schemas.microsoft.com/office/drawing/2014/main" id="{A27DFCAA-A7D0-2CC3-06DA-588CACF045C0}"/>
              </a:ext>
            </a:extLst>
          </p:cNvPr>
          <p:cNvSpPr/>
          <p:nvPr/>
        </p:nvSpPr>
        <p:spPr>
          <a:xfrm>
            <a:off x="788670" y="4778692"/>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785219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8C263C-1BB4-CB65-D589-8E23E23942E2}"/>
              </a:ext>
            </a:extLst>
          </p:cNvPr>
          <p:cNvSpPr>
            <a:spLocks noGrp="1"/>
          </p:cNvSpPr>
          <p:nvPr>
            <p:ph type="title"/>
          </p:nvPr>
        </p:nvSpPr>
        <p:spPr/>
        <p:txBody>
          <a:bodyPr/>
          <a:lstStyle/>
          <a:p>
            <a:r>
              <a:rPr lang="de-DE"/>
              <a:t>DNS-Einstellungen</a:t>
            </a:r>
            <a:endParaRPr lang="de-DE" dirty="0"/>
          </a:p>
        </p:txBody>
      </p:sp>
      <p:sp>
        <p:nvSpPr>
          <p:cNvPr id="3" name="Inhaltsplatzhalter 2">
            <a:extLst>
              <a:ext uri="{FF2B5EF4-FFF2-40B4-BE49-F238E27FC236}">
                <a16:creationId xmlns:a16="http://schemas.microsoft.com/office/drawing/2014/main" id="{C027ACE4-A379-EFFA-8C85-3642EB24D7E3}"/>
              </a:ext>
            </a:extLst>
          </p:cNvPr>
          <p:cNvSpPr>
            <a:spLocks noGrp="1"/>
          </p:cNvSpPr>
          <p:nvPr>
            <p:ph idx="1"/>
          </p:nvPr>
        </p:nvSpPr>
        <p:spPr>
          <a:xfrm>
            <a:off x="371708" y="1509132"/>
            <a:ext cx="8133789" cy="5348868"/>
          </a:xfrm>
        </p:spPr>
        <p:txBody>
          <a:bodyPr/>
          <a:lstStyle/>
          <a:p>
            <a:r>
              <a:rPr lang="de-DE" dirty="0"/>
              <a:t>Einzelne Computereinträge </a:t>
            </a:r>
            <a:br>
              <a:rPr lang="de-DE" dirty="0"/>
            </a:br>
            <a:r>
              <a:rPr lang="de-DE" dirty="0"/>
              <a:t>können hinzugefügt werden, z.B.</a:t>
            </a:r>
            <a:br>
              <a:rPr lang="de-DE" dirty="0"/>
            </a:br>
            <a:r>
              <a:rPr lang="de-DE" b="1" dirty="0"/>
              <a:t>Host (A)</a:t>
            </a:r>
            <a:r>
              <a:rPr lang="de-DE" dirty="0"/>
              <a:t> </a:t>
            </a:r>
            <a:r>
              <a:rPr lang="de-DE" dirty="0">
                <a:sym typeface="Wingdings" panose="05000000000000000000" pitchFamily="2" charset="2"/>
              </a:rPr>
              <a:t> IP zu einem Namen</a:t>
            </a:r>
            <a:br>
              <a:rPr lang="de-DE" dirty="0">
                <a:sym typeface="Wingdings" panose="05000000000000000000" pitchFamily="2" charset="2"/>
              </a:rPr>
            </a:br>
            <a:r>
              <a:rPr lang="de-DE" b="1" dirty="0">
                <a:sym typeface="Wingdings" panose="05000000000000000000" pitchFamily="2" charset="2"/>
              </a:rPr>
              <a:t>CNAME</a:t>
            </a:r>
            <a:r>
              <a:rPr lang="de-DE" dirty="0">
                <a:sym typeface="Wingdings" panose="05000000000000000000" pitchFamily="2" charset="2"/>
              </a:rPr>
              <a:t>  Alias, Weiterleitung </a:t>
            </a:r>
            <a:br>
              <a:rPr lang="de-DE" dirty="0">
                <a:sym typeface="Wingdings" panose="05000000000000000000" pitchFamily="2" charset="2"/>
              </a:rPr>
            </a:br>
            <a:r>
              <a:rPr lang="de-DE" dirty="0">
                <a:sym typeface="Wingdings" panose="05000000000000000000" pitchFamily="2" charset="2"/>
              </a:rPr>
              <a:t>zu einem Host (auch in einer </a:t>
            </a:r>
            <a:br>
              <a:rPr lang="de-DE" dirty="0">
                <a:sym typeface="Wingdings" panose="05000000000000000000" pitchFamily="2" charset="2"/>
              </a:rPr>
            </a:br>
            <a:r>
              <a:rPr lang="de-DE" dirty="0">
                <a:sym typeface="Wingdings" panose="05000000000000000000" pitchFamily="2" charset="2"/>
              </a:rPr>
              <a:t>anderen Domain).</a:t>
            </a:r>
            <a:endParaRPr lang="de-DE" dirty="0"/>
          </a:p>
          <a:p>
            <a:r>
              <a:rPr lang="de-DE" dirty="0"/>
              <a:t>Properties (Eigenschaften) des DNS-</a:t>
            </a:r>
            <a:br>
              <a:rPr lang="de-DE" dirty="0"/>
            </a:br>
            <a:r>
              <a:rPr lang="de-DE" dirty="0"/>
              <a:t>Servers </a:t>
            </a:r>
            <a:r>
              <a:rPr lang="de-DE" dirty="0">
                <a:sym typeface="Wingdings" panose="05000000000000000000" pitchFamily="2" charset="2"/>
              </a:rPr>
              <a:t> Forwarders  Weiterleitungen </a:t>
            </a:r>
            <a:br>
              <a:rPr lang="de-DE" dirty="0">
                <a:sym typeface="Wingdings" panose="05000000000000000000" pitchFamily="2" charset="2"/>
              </a:rPr>
            </a:br>
            <a:r>
              <a:rPr lang="de-DE" dirty="0">
                <a:sym typeface="Wingdings" panose="05000000000000000000" pitchFamily="2" charset="2"/>
              </a:rPr>
              <a:t>festlegen.</a:t>
            </a:r>
          </a:p>
          <a:p>
            <a:r>
              <a:rPr lang="de-DE" dirty="0">
                <a:sym typeface="Wingdings" panose="05000000000000000000" pitchFamily="2" charset="2"/>
              </a:rPr>
              <a:t>Auch </a:t>
            </a:r>
            <a:r>
              <a:rPr lang="de-DE" dirty="0" err="1">
                <a:sym typeface="Wingdings" panose="05000000000000000000" pitchFamily="2" charset="2"/>
              </a:rPr>
              <a:t>Logging</a:t>
            </a:r>
            <a:r>
              <a:rPr lang="de-DE" dirty="0">
                <a:sym typeface="Wingdings" panose="05000000000000000000" pitchFamily="2" charset="2"/>
              </a:rPr>
              <a:t> aktivieren oder Löschen des</a:t>
            </a:r>
            <a:br>
              <a:rPr lang="de-DE" dirty="0">
                <a:sym typeface="Wingdings" panose="05000000000000000000" pitchFamily="2" charset="2"/>
              </a:rPr>
            </a:br>
            <a:r>
              <a:rPr lang="de-DE" dirty="0">
                <a:sym typeface="Wingdings" panose="05000000000000000000" pitchFamily="2" charset="2"/>
              </a:rPr>
              <a:t>DNS-Servercaches sind hier möglich.</a:t>
            </a:r>
            <a:endParaRPr lang="de-DE" dirty="0"/>
          </a:p>
        </p:txBody>
      </p:sp>
      <p:pic>
        <p:nvPicPr>
          <p:cNvPr id="4" name="Grafik 3">
            <a:extLst>
              <a:ext uri="{FF2B5EF4-FFF2-40B4-BE49-F238E27FC236}">
                <a16:creationId xmlns:a16="http://schemas.microsoft.com/office/drawing/2014/main" id="{436D18E3-AABE-B184-83B7-A59146DC061C}"/>
              </a:ext>
            </a:extLst>
          </p:cNvPr>
          <p:cNvPicPr>
            <a:picLocks noChangeAspect="1"/>
          </p:cNvPicPr>
          <p:nvPr/>
        </p:nvPicPr>
        <p:blipFill rotWithShape="1">
          <a:blip r:embed="rId2"/>
          <a:srcRect l="411"/>
          <a:stretch/>
        </p:blipFill>
        <p:spPr>
          <a:xfrm>
            <a:off x="5801711" y="136525"/>
            <a:ext cx="6252260" cy="3791701"/>
          </a:xfrm>
          <a:prstGeom prst="rect">
            <a:avLst/>
          </a:prstGeom>
          <a:ln>
            <a:solidFill>
              <a:schemeClr val="bg1">
                <a:lumMod val="85000"/>
              </a:schemeClr>
            </a:solidFill>
          </a:ln>
        </p:spPr>
      </p:pic>
      <p:pic>
        <p:nvPicPr>
          <p:cNvPr id="6" name="Grafik 5">
            <a:extLst>
              <a:ext uri="{FF2B5EF4-FFF2-40B4-BE49-F238E27FC236}">
                <a16:creationId xmlns:a16="http://schemas.microsoft.com/office/drawing/2014/main" id="{BC7FBCEF-4D8D-28D3-B32B-9033770286BB}"/>
              </a:ext>
            </a:extLst>
          </p:cNvPr>
          <p:cNvPicPr>
            <a:picLocks noChangeAspect="1"/>
          </p:cNvPicPr>
          <p:nvPr/>
        </p:nvPicPr>
        <p:blipFill>
          <a:blip r:embed="rId3"/>
          <a:stretch>
            <a:fillRect/>
          </a:stretch>
        </p:blipFill>
        <p:spPr>
          <a:xfrm>
            <a:off x="7403708" y="2446604"/>
            <a:ext cx="3529677" cy="4165019"/>
          </a:xfrm>
          <a:prstGeom prst="rect">
            <a:avLst/>
          </a:prstGeom>
        </p:spPr>
      </p:pic>
    </p:spTree>
    <p:extLst>
      <p:ext uri="{BB962C8B-B14F-4D97-AF65-F5344CB8AC3E}">
        <p14:creationId xmlns:p14="http://schemas.microsoft.com/office/powerpoint/2010/main" val="419831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CFF19-B66D-43D1-AD5A-FB78AF107F9D}"/>
              </a:ext>
            </a:extLst>
          </p:cNvPr>
          <p:cNvSpPr>
            <a:spLocks noGrp="1"/>
          </p:cNvSpPr>
          <p:nvPr>
            <p:ph type="title"/>
          </p:nvPr>
        </p:nvSpPr>
        <p:spPr/>
        <p:txBody>
          <a:bodyPr/>
          <a:lstStyle/>
          <a:p>
            <a:r>
              <a:rPr lang="de-DE" dirty="0" err="1"/>
              <a:t>Active</a:t>
            </a:r>
            <a:r>
              <a:rPr lang="de-DE" dirty="0"/>
              <a:t> Directory Users and Computers</a:t>
            </a:r>
          </a:p>
        </p:txBody>
      </p:sp>
      <p:sp>
        <p:nvSpPr>
          <p:cNvPr id="3" name="Inhaltsplatzhalter 2">
            <a:extLst>
              <a:ext uri="{FF2B5EF4-FFF2-40B4-BE49-F238E27FC236}">
                <a16:creationId xmlns:a16="http://schemas.microsoft.com/office/drawing/2014/main" id="{9D9448FC-BE9E-0F2D-3689-307138121D43}"/>
              </a:ext>
            </a:extLst>
          </p:cNvPr>
          <p:cNvSpPr>
            <a:spLocks noGrp="1"/>
          </p:cNvSpPr>
          <p:nvPr>
            <p:ph idx="1"/>
          </p:nvPr>
        </p:nvSpPr>
        <p:spPr>
          <a:xfrm>
            <a:off x="371708" y="1509132"/>
            <a:ext cx="5627015" cy="5348868"/>
          </a:xfrm>
        </p:spPr>
        <p:txBody>
          <a:bodyPr/>
          <a:lstStyle/>
          <a:p>
            <a:r>
              <a:rPr lang="de-DE" dirty="0"/>
              <a:t>Rechtsklick auf einen Container ermöglicht das Erstellen von "Objekten" (Gruppen, Benutzer)</a:t>
            </a:r>
          </a:p>
          <a:p>
            <a:r>
              <a:rPr lang="de-DE" dirty="0"/>
              <a:t>Es kann sinnvoll sein, eigene Container (OUs) für eigene Benutzer, Computer etc. anzulegen.</a:t>
            </a:r>
          </a:p>
          <a:p>
            <a:r>
              <a:rPr lang="de-DE" dirty="0"/>
              <a:t>Über die Eigenschaften eines Users kann dieser in Gruppen zugeordnet werden und Passwörter etc. zurückgesetzt werden. </a:t>
            </a:r>
          </a:p>
        </p:txBody>
      </p:sp>
      <p:pic>
        <p:nvPicPr>
          <p:cNvPr id="4" name="Grafik 3">
            <a:extLst>
              <a:ext uri="{FF2B5EF4-FFF2-40B4-BE49-F238E27FC236}">
                <a16:creationId xmlns:a16="http://schemas.microsoft.com/office/drawing/2014/main" id="{21BAFC62-4B40-AC1B-0973-0E4BE547370A}"/>
              </a:ext>
            </a:extLst>
          </p:cNvPr>
          <p:cNvPicPr>
            <a:picLocks noChangeAspect="1"/>
          </p:cNvPicPr>
          <p:nvPr/>
        </p:nvPicPr>
        <p:blipFill rotWithShape="1">
          <a:blip r:embed="rId2"/>
          <a:srcRect r="11609"/>
          <a:stretch/>
        </p:blipFill>
        <p:spPr>
          <a:xfrm>
            <a:off x="5984166" y="1267075"/>
            <a:ext cx="5935457" cy="5544107"/>
          </a:xfrm>
          <a:prstGeom prst="rect">
            <a:avLst/>
          </a:prstGeom>
          <a:ln>
            <a:solidFill>
              <a:schemeClr val="bg1">
                <a:lumMod val="65000"/>
              </a:schemeClr>
            </a:solidFill>
          </a:ln>
        </p:spPr>
      </p:pic>
      <p:sp>
        <p:nvSpPr>
          <p:cNvPr id="6" name="Legende: mit gebogener Linie 5">
            <a:extLst>
              <a:ext uri="{FF2B5EF4-FFF2-40B4-BE49-F238E27FC236}">
                <a16:creationId xmlns:a16="http://schemas.microsoft.com/office/drawing/2014/main" id="{ED629DEB-AEE6-BDD7-FEA3-CAA8E3A8DFFB}"/>
              </a:ext>
            </a:extLst>
          </p:cNvPr>
          <p:cNvSpPr/>
          <p:nvPr/>
        </p:nvSpPr>
        <p:spPr>
          <a:xfrm>
            <a:off x="6303521" y="5434519"/>
            <a:ext cx="979251" cy="486383"/>
          </a:xfrm>
          <a:prstGeom prst="borderCallout2">
            <a:avLst>
              <a:gd name="adj1" fmla="val 24083"/>
              <a:gd name="adj2" fmla="val 102263"/>
              <a:gd name="adj3" fmla="val 66750"/>
              <a:gd name="adj4" fmla="val 133002"/>
              <a:gd name="adj5" fmla="val 85833"/>
              <a:gd name="adj6" fmla="val 1718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User-Gruppe</a:t>
            </a:r>
          </a:p>
        </p:txBody>
      </p:sp>
      <p:sp>
        <p:nvSpPr>
          <p:cNvPr id="7" name="Legende: mit gebogener Linie 6">
            <a:extLst>
              <a:ext uri="{FF2B5EF4-FFF2-40B4-BE49-F238E27FC236}">
                <a16:creationId xmlns:a16="http://schemas.microsoft.com/office/drawing/2014/main" id="{9769F28C-66D8-C941-78B2-886863E1680B}"/>
              </a:ext>
            </a:extLst>
          </p:cNvPr>
          <p:cNvSpPr/>
          <p:nvPr/>
        </p:nvSpPr>
        <p:spPr>
          <a:xfrm>
            <a:off x="6303521" y="4760068"/>
            <a:ext cx="979251" cy="486383"/>
          </a:xfrm>
          <a:prstGeom prst="borderCallout2">
            <a:avLst>
              <a:gd name="adj1" fmla="val 24083"/>
              <a:gd name="adj2" fmla="val 102263"/>
              <a:gd name="adj3" fmla="val 66750"/>
              <a:gd name="adj4" fmla="val 133002"/>
              <a:gd name="adj5" fmla="val 93833"/>
              <a:gd name="adj6" fmla="val 1632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User</a:t>
            </a:r>
          </a:p>
        </p:txBody>
      </p:sp>
      <p:sp>
        <p:nvSpPr>
          <p:cNvPr id="8" name="Legende: mit gebogener Linie 7">
            <a:extLst>
              <a:ext uri="{FF2B5EF4-FFF2-40B4-BE49-F238E27FC236}">
                <a16:creationId xmlns:a16="http://schemas.microsoft.com/office/drawing/2014/main" id="{4FE89CB3-9751-F4F6-F4DD-50F2C414502C}"/>
              </a:ext>
            </a:extLst>
          </p:cNvPr>
          <p:cNvSpPr/>
          <p:nvPr/>
        </p:nvSpPr>
        <p:spPr>
          <a:xfrm>
            <a:off x="6303521" y="4085617"/>
            <a:ext cx="1232170" cy="486383"/>
          </a:xfrm>
          <a:prstGeom prst="borderCallout2">
            <a:avLst>
              <a:gd name="adj1" fmla="val -3917"/>
              <a:gd name="adj2" fmla="val 39231"/>
              <a:gd name="adj3" fmla="val -97250"/>
              <a:gd name="adj4" fmla="val 60154"/>
              <a:gd name="adj5" fmla="val -238167"/>
              <a:gd name="adj6" fmla="val 717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Container</a:t>
            </a:r>
          </a:p>
        </p:txBody>
      </p:sp>
    </p:spTree>
    <p:extLst>
      <p:ext uri="{BB962C8B-B14F-4D97-AF65-F5344CB8AC3E}">
        <p14:creationId xmlns:p14="http://schemas.microsoft.com/office/powerpoint/2010/main" val="102868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BDE83-6FA1-50DD-50B2-14E46D6DE1D7}"/>
              </a:ext>
            </a:extLst>
          </p:cNvPr>
          <p:cNvSpPr>
            <a:spLocks noGrp="1"/>
          </p:cNvSpPr>
          <p:nvPr>
            <p:ph type="title"/>
          </p:nvPr>
        </p:nvSpPr>
        <p:spPr>
          <a:xfrm>
            <a:off x="220717" y="73463"/>
            <a:ext cx="11588489" cy="1325563"/>
          </a:xfrm>
        </p:spPr>
        <p:txBody>
          <a:bodyPr/>
          <a:lstStyle/>
          <a:p>
            <a:r>
              <a:rPr lang="de-DE" dirty="0"/>
              <a:t>Freigabe (Share) erstellen und Rechte vergeben</a:t>
            </a:r>
          </a:p>
        </p:txBody>
      </p:sp>
      <p:sp>
        <p:nvSpPr>
          <p:cNvPr id="3" name="Inhaltsplatzhalter 2">
            <a:extLst>
              <a:ext uri="{FF2B5EF4-FFF2-40B4-BE49-F238E27FC236}">
                <a16:creationId xmlns:a16="http://schemas.microsoft.com/office/drawing/2014/main" id="{61087E0A-7E36-33ED-8C63-62DDB08F2275}"/>
              </a:ext>
            </a:extLst>
          </p:cNvPr>
          <p:cNvSpPr>
            <a:spLocks noGrp="1"/>
          </p:cNvSpPr>
          <p:nvPr>
            <p:ph idx="1"/>
          </p:nvPr>
        </p:nvSpPr>
        <p:spPr>
          <a:xfrm>
            <a:off x="371708" y="1057073"/>
            <a:ext cx="11307336" cy="5800928"/>
          </a:xfrm>
        </p:spPr>
        <p:txBody>
          <a:bodyPr/>
          <a:lstStyle/>
          <a:p>
            <a:r>
              <a:rPr lang="de-DE" dirty="0"/>
              <a:t>Properties (Eigenschaften) </a:t>
            </a:r>
            <a:r>
              <a:rPr lang="de-DE" dirty="0">
                <a:sym typeface="Wingdings" panose="05000000000000000000" pitchFamily="2" charset="2"/>
              </a:rPr>
              <a:t> Sharing </a:t>
            </a:r>
            <a:r>
              <a:rPr lang="de-DE" dirty="0"/>
              <a:t>eines Serverordners aufrufen</a:t>
            </a:r>
            <a:br>
              <a:rPr lang="de-DE" dirty="0"/>
            </a:br>
            <a:r>
              <a:rPr lang="de-DE" dirty="0">
                <a:sym typeface="Wingdings" panose="05000000000000000000" pitchFamily="2" charset="2"/>
              </a:rPr>
              <a:t> Immer Erweitert / </a:t>
            </a:r>
            <a:r>
              <a:rPr lang="de-DE" dirty="0" err="1">
                <a:sym typeface="Wingdings" panose="05000000000000000000" pitchFamily="2" charset="2"/>
              </a:rPr>
              <a:t>Advanced</a:t>
            </a:r>
            <a:r>
              <a:rPr lang="de-DE" dirty="0">
                <a:sym typeface="Wingdings" panose="05000000000000000000" pitchFamily="2" charset="2"/>
              </a:rPr>
              <a:t> Sharing nutzen!</a:t>
            </a:r>
          </a:p>
          <a:p>
            <a:endParaRPr lang="de-DE" dirty="0"/>
          </a:p>
        </p:txBody>
      </p:sp>
      <p:pic>
        <p:nvPicPr>
          <p:cNvPr id="5" name="Grafik 4">
            <a:extLst>
              <a:ext uri="{FF2B5EF4-FFF2-40B4-BE49-F238E27FC236}">
                <a16:creationId xmlns:a16="http://schemas.microsoft.com/office/drawing/2014/main" id="{B97C9881-4199-A6C5-FB75-8F5EFB2F9A70}"/>
              </a:ext>
            </a:extLst>
          </p:cNvPr>
          <p:cNvPicPr>
            <a:picLocks noChangeAspect="1"/>
          </p:cNvPicPr>
          <p:nvPr/>
        </p:nvPicPr>
        <p:blipFill rotWithShape="1">
          <a:blip r:embed="rId2"/>
          <a:srcRect l="1334" t="1402" r="2456" b="3737"/>
          <a:stretch/>
        </p:blipFill>
        <p:spPr>
          <a:xfrm>
            <a:off x="1124372" y="2086187"/>
            <a:ext cx="10126135" cy="4599094"/>
          </a:xfrm>
          <a:prstGeom prst="rect">
            <a:avLst/>
          </a:prstGeom>
        </p:spPr>
      </p:pic>
      <p:sp>
        <p:nvSpPr>
          <p:cNvPr id="6" name="Abgerundetes Rechteck 4">
            <a:extLst>
              <a:ext uri="{FF2B5EF4-FFF2-40B4-BE49-F238E27FC236}">
                <a16:creationId xmlns:a16="http://schemas.microsoft.com/office/drawing/2014/main" id="{A2A75329-C1A0-A890-12D5-34E65BB4389F}"/>
              </a:ext>
            </a:extLst>
          </p:cNvPr>
          <p:cNvSpPr/>
          <p:nvPr/>
        </p:nvSpPr>
        <p:spPr>
          <a:xfrm>
            <a:off x="1402442" y="4699223"/>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4">
            <a:extLst>
              <a:ext uri="{FF2B5EF4-FFF2-40B4-BE49-F238E27FC236}">
                <a16:creationId xmlns:a16="http://schemas.microsoft.com/office/drawing/2014/main" id="{A8F3EE1B-58A2-B23F-58D3-A7DF73DD380F}"/>
              </a:ext>
            </a:extLst>
          </p:cNvPr>
          <p:cNvSpPr/>
          <p:nvPr/>
        </p:nvSpPr>
        <p:spPr>
          <a:xfrm>
            <a:off x="4440714" y="2750448"/>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8" name="Abgerundetes Rechteck 4">
            <a:extLst>
              <a:ext uri="{FF2B5EF4-FFF2-40B4-BE49-F238E27FC236}">
                <a16:creationId xmlns:a16="http://schemas.microsoft.com/office/drawing/2014/main" id="{EFDEC1F9-D212-8E81-8FAC-3AD633189BF4}"/>
              </a:ext>
            </a:extLst>
          </p:cNvPr>
          <p:cNvSpPr/>
          <p:nvPr/>
        </p:nvSpPr>
        <p:spPr>
          <a:xfrm>
            <a:off x="4643361" y="3280409"/>
            <a:ext cx="1371600"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9" name="Abgerundetes Rechteck 4">
            <a:extLst>
              <a:ext uri="{FF2B5EF4-FFF2-40B4-BE49-F238E27FC236}">
                <a16:creationId xmlns:a16="http://schemas.microsoft.com/office/drawing/2014/main" id="{A0CC7A15-7882-EBBD-66D5-C225977D0302}"/>
              </a:ext>
            </a:extLst>
          </p:cNvPr>
          <p:cNvSpPr/>
          <p:nvPr/>
        </p:nvSpPr>
        <p:spPr>
          <a:xfrm>
            <a:off x="4653776" y="4982845"/>
            <a:ext cx="910445"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0" name="Abgerundetes Rechteck 4">
            <a:extLst>
              <a:ext uri="{FF2B5EF4-FFF2-40B4-BE49-F238E27FC236}">
                <a16:creationId xmlns:a16="http://schemas.microsoft.com/office/drawing/2014/main" id="{3528169C-9861-2B29-EB81-D622D58671E7}"/>
              </a:ext>
            </a:extLst>
          </p:cNvPr>
          <p:cNvSpPr/>
          <p:nvPr/>
        </p:nvSpPr>
        <p:spPr>
          <a:xfrm>
            <a:off x="7912542" y="4416334"/>
            <a:ext cx="2450658" cy="92090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1" name="Legende: mit gebogener Linie 10">
            <a:extLst>
              <a:ext uri="{FF2B5EF4-FFF2-40B4-BE49-F238E27FC236}">
                <a16:creationId xmlns:a16="http://schemas.microsoft.com/office/drawing/2014/main" id="{C799A0A1-B43C-4E3A-BCCB-08FA516D2894}"/>
              </a:ext>
            </a:extLst>
          </p:cNvPr>
          <p:cNvSpPr/>
          <p:nvPr/>
        </p:nvSpPr>
        <p:spPr>
          <a:xfrm>
            <a:off x="10719880" y="3720656"/>
            <a:ext cx="1472120" cy="665683"/>
          </a:xfrm>
          <a:prstGeom prst="borderCallout2">
            <a:avLst>
              <a:gd name="adj1" fmla="val 18750"/>
              <a:gd name="adj2" fmla="val -1285"/>
              <a:gd name="adj3" fmla="val 18750"/>
              <a:gd name="adj4" fmla="val -16667"/>
              <a:gd name="adj5" fmla="val 135881"/>
              <a:gd name="adj6" fmla="val -400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Empfohlene Einstellungen</a:t>
            </a:r>
          </a:p>
        </p:txBody>
      </p:sp>
    </p:spTree>
    <p:extLst>
      <p:ext uri="{BB962C8B-B14F-4D97-AF65-F5344CB8AC3E}">
        <p14:creationId xmlns:p14="http://schemas.microsoft.com/office/powerpoint/2010/main" val="22980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44CE9C-6BD1-BE97-1302-56AF7AEAC69B}"/>
              </a:ext>
            </a:extLst>
          </p:cNvPr>
          <p:cNvSpPr>
            <a:spLocks noGrp="1"/>
          </p:cNvSpPr>
          <p:nvPr>
            <p:ph type="title"/>
          </p:nvPr>
        </p:nvSpPr>
        <p:spPr/>
        <p:txBody>
          <a:bodyPr/>
          <a:lstStyle/>
          <a:p>
            <a:r>
              <a:rPr lang="de-DE" dirty="0"/>
              <a:t>Zum Zugriff auf die Dateien und Ordner Benutzerrechte festlegen</a:t>
            </a:r>
          </a:p>
        </p:txBody>
      </p:sp>
      <p:sp>
        <p:nvSpPr>
          <p:cNvPr id="3" name="Inhaltsplatzhalter 2">
            <a:extLst>
              <a:ext uri="{FF2B5EF4-FFF2-40B4-BE49-F238E27FC236}">
                <a16:creationId xmlns:a16="http://schemas.microsoft.com/office/drawing/2014/main" id="{96EE754D-2BCC-64B8-D307-42C04CFED439}"/>
              </a:ext>
            </a:extLst>
          </p:cNvPr>
          <p:cNvSpPr>
            <a:spLocks noGrp="1"/>
          </p:cNvSpPr>
          <p:nvPr>
            <p:ph idx="1"/>
          </p:nvPr>
        </p:nvSpPr>
        <p:spPr>
          <a:xfrm>
            <a:off x="371709" y="1509132"/>
            <a:ext cx="5724291" cy="5348868"/>
          </a:xfrm>
        </p:spPr>
        <p:txBody>
          <a:bodyPr>
            <a:normAutofit fontScale="70000" lnSpcReduction="20000"/>
          </a:bodyPr>
          <a:lstStyle/>
          <a:p>
            <a:r>
              <a:rPr lang="de-DE" dirty="0"/>
              <a:t>Properties (Eigenschaften) </a:t>
            </a:r>
            <a:r>
              <a:rPr lang="de-DE" dirty="0">
                <a:sym typeface="Wingdings" panose="05000000000000000000" pitchFamily="2" charset="2"/>
              </a:rPr>
              <a:t> Security </a:t>
            </a:r>
            <a:r>
              <a:rPr lang="de-DE" dirty="0"/>
              <a:t>eines Serverordners aufrufen</a:t>
            </a:r>
          </a:p>
          <a:p>
            <a:r>
              <a:rPr lang="de-DE" dirty="0"/>
              <a:t>Es gilt: Ein Verbot wirkt stärker als eine Erlaubnis</a:t>
            </a:r>
          </a:p>
          <a:p>
            <a:r>
              <a:rPr lang="de-DE" dirty="0"/>
              <a:t>Normalerweise vererben sich alle Rechte auf Unterordner und Dateien in Unterordnern</a:t>
            </a:r>
          </a:p>
          <a:p>
            <a:r>
              <a:rPr lang="de-DE" dirty="0"/>
              <a:t>Manchmal ist es notwendig, diese Vererbung zu unterbrechen (</a:t>
            </a:r>
            <a:r>
              <a:rPr lang="de-DE" dirty="0" err="1"/>
              <a:t>Disable</a:t>
            </a:r>
            <a:r>
              <a:rPr lang="de-DE" dirty="0"/>
              <a:t> </a:t>
            </a:r>
            <a:r>
              <a:rPr lang="de-DE" dirty="0" err="1"/>
              <a:t>Inheritance</a:t>
            </a:r>
            <a:r>
              <a:rPr lang="de-DE" dirty="0"/>
              <a:t>), um Rechte einzuschränken oder zu erweitern (dazu auf "Erweitert" / "</a:t>
            </a:r>
            <a:r>
              <a:rPr lang="de-DE" dirty="0" err="1"/>
              <a:t>Advanced</a:t>
            </a:r>
            <a:r>
              <a:rPr lang="de-DE" dirty="0"/>
              <a:t>" klicken)</a:t>
            </a:r>
          </a:p>
          <a:p>
            <a:r>
              <a:rPr lang="de-DE" dirty="0"/>
              <a:t>Alle angemeldeten User sind in der Gruppe "Benutzer" / "User"</a:t>
            </a:r>
          </a:p>
          <a:p>
            <a:r>
              <a:rPr lang="de-DE" dirty="0"/>
              <a:t>Administratoren des DC müssen in der Gruppe "Domain-Admins" sein</a:t>
            </a:r>
          </a:p>
          <a:p>
            <a:r>
              <a:rPr lang="de-DE" dirty="0"/>
              <a:t>Alle Domain-Admins sind standardmäßig in der Gruppe "Administrators" auf den angemeldeten Computern</a:t>
            </a:r>
          </a:p>
          <a:p>
            <a:r>
              <a:rPr lang="de-DE" dirty="0"/>
              <a:t>Gruppe Benutzer/User hat standardmäßig nur Leserechte auf Serverordner</a:t>
            </a:r>
          </a:p>
        </p:txBody>
      </p:sp>
      <p:pic>
        <p:nvPicPr>
          <p:cNvPr id="5" name="Grafik 4">
            <a:extLst>
              <a:ext uri="{FF2B5EF4-FFF2-40B4-BE49-F238E27FC236}">
                <a16:creationId xmlns:a16="http://schemas.microsoft.com/office/drawing/2014/main" id="{63B3C178-1A7D-D89F-A746-4B5D5383AF9F}"/>
              </a:ext>
            </a:extLst>
          </p:cNvPr>
          <p:cNvPicPr>
            <a:picLocks noChangeAspect="1"/>
          </p:cNvPicPr>
          <p:nvPr/>
        </p:nvPicPr>
        <p:blipFill>
          <a:blip r:embed="rId2"/>
          <a:stretch>
            <a:fillRect/>
          </a:stretch>
        </p:blipFill>
        <p:spPr>
          <a:xfrm>
            <a:off x="6616153" y="713534"/>
            <a:ext cx="2419110" cy="3205487"/>
          </a:xfrm>
          <a:prstGeom prst="rect">
            <a:avLst/>
          </a:prstGeom>
        </p:spPr>
      </p:pic>
      <p:sp>
        <p:nvSpPr>
          <p:cNvPr id="6" name="Abgerundetes Rechteck 4">
            <a:extLst>
              <a:ext uri="{FF2B5EF4-FFF2-40B4-BE49-F238E27FC236}">
                <a16:creationId xmlns:a16="http://schemas.microsoft.com/office/drawing/2014/main" id="{E1C0AD74-BEB8-3EC0-73B7-B6308F7A9D44}"/>
              </a:ext>
            </a:extLst>
          </p:cNvPr>
          <p:cNvSpPr/>
          <p:nvPr/>
        </p:nvSpPr>
        <p:spPr>
          <a:xfrm>
            <a:off x="8225579" y="2028673"/>
            <a:ext cx="734936"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8" name="Grafik 7">
            <a:extLst>
              <a:ext uri="{FF2B5EF4-FFF2-40B4-BE49-F238E27FC236}">
                <a16:creationId xmlns:a16="http://schemas.microsoft.com/office/drawing/2014/main" id="{9A976EB3-E84F-41D8-194A-6A2C08D12591}"/>
              </a:ext>
            </a:extLst>
          </p:cNvPr>
          <p:cNvPicPr>
            <a:picLocks noChangeAspect="1"/>
          </p:cNvPicPr>
          <p:nvPr/>
        </p:nvPicPr>
        <p:blipFill rotWithShape="1">
          <a:blip r:embed="rId3"/>
          <a:srcRect l="-1" r="1367" b="962"/>
          <a:stretch/>
        </p:blipFill>
        <p:spPr>
          <a:xfrm>
            <a:off x="9479995" y="666022"/>
            <a:ext cx="2610365" cy="3252999"/>
          </a:xfrm>
          <a:prstGeom prst="rect">
            <a:avLst/>
          </a:prstGeom>
        </p:spPr>
      </p:pic>
      <p:sp>
        <p:nvSpPr>
          <p:cNvPr id="9" name="Abgerundetes Rechteck 4">
            <a:extLst>
              <a:ext uri="{FF2B5EF4-FFF2-40B4-BE49-F238E27FC236}">
                <a16:creationId xmlns:a16="http://schemas.microsoft.com/office/drawing/2014/main" id="{B50EE338-BA5A-EEB3-F0C2-4DF9C1217DF6}"/>
              </a:ext>
            </a:extLst>
          </p:cNvPr>
          <p:cNvSpPr/>
          <p:nvPr/>
        </p:nvSpPr>
        <p:spPr>
          <a:xfrm>
            <a:off x="8219483" y="3189618"/>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1" name="Grafik 10">
            <a:extLst>
              <a:ext uri="{FF2B5EF4-FFF2-40B4-BE49-F238E27FC236}">
                <a16:creationId xmlns:a16="http://schemas.microsoft.com/office/drawing/2014/main" id="{1F66C988-CE06-5001-A7C0-BB390170DE80}"/>
              </a:ext>
            </a:extLst>
          </p:cNvPr>
          <p:cNvPicPr>
            <a:picLocks noChangeAspect="1"/>
          </p:cNvPicPr>
          <p:nvPr/>
        </p:nvPicPr>
        <p:blipFill>
          <a:blip r:embed="rId4"/>
          <a:stretch>
            <a:fillRect/>
          </a:stretch>
        </p:blipFill>
        <p:spPr>
          <a:xfrm>
            <a:off x="6984459" y="3957638"/>
            <a:ext cx="4491037" cy="2900362"/>
          </a:xfrm>
          <a:prstGeom prst="rect">
            <a:avLst/>
          </a:prstGeom>
        </p:spPr>
      </p:pic>
      <p:sp>
        <p:nvSpPr>
          <p:cNvPr id="12" name="Abgerundetes Rechteck 4">
            <a:extLst>
              <a:ext uri="{FF2B5EF4-FFF2-40B4-BE49-F238E27FC236}">
                <a16:creationId xmlns:a16="http://schemas.microsoft.com/office/drawing/2014/main" id="{B961CF00-131A-75B2-A4D3-8B17802ABCCD}"/>
              </a:ext>
            </a:extLst>
          </p:cNvPr>
          <p:cNvSpPr/>
          <p:nvPr/>
        </p:nvSpPr>
        <p:spPr>
          <a:xfrm>
            <a:off x="7053061" y="6316767"/>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96B188E0-25AD-E75A-CCE3-3C2ED3E20076}"/>
              </a:ext>
            </a:extLst>
          </p:cNvPr>
          <p:cNvSpPr/>
          <p:nvPr/>
        </p:nvSpPr>
        <p:spPr>
          <a:xfrm rot="759517">
            <a:off x="8979817" y="2158880"/>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87B72A53-1662-8B85-0076-CD5CE08FD680}"/>
              </a:ext>
            </a:extLst>
          </p:cNvPr>
          <p:cNvSpPr/>
          <p:nvPr/>
        </p:nvSpPr>
        <p:spPr>
          <a:xfrm rot="5003980">
            <a:off x="8345300" y="3707346"/>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8183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4DB698-3E1A-FB82-015D-BD9D8E71E0AA}"/>
              </a:ext>
            </a:extLst>
          </p:cNvPr>
          <p:cNvSpPr>
            <a:spLocks noGrp="1"/>
          </p:cNvSpPr>
          <p:nvPr>
            <p:ph type="title"/>
          </p:nvPr>
        </p:nvSpPr>
        <p:spPr/>
        <p:txBody>
          <a:bodyPr/>
          <a:lstStyle/>
          <a:p>
            <a:r>
              <a:rPr lang="de-DE" dirty="0"/>
              <a:t>Computerverwaltung</a:t>
            </a:r>
          </a:p>
        </p:txBody>
      </p:sp>
      <p:sp>
        <p:nvSpPr>
          <p:cNvPr id="3" name="Inhaltsplatzhalter 2">
            <a:extLst>
              <a:ext uri="{FF2B5EF4-FFF2-40B4-BE49-F238E27FC236}">
                <a16:creationId xmlns:a16="http://schemas.microsoft.com/office/drawing/2014/main" id="{2B1B59B7-CEA7-32B8-B57C-4443D6E65A87}"/>
              </a:ext>
            </a:extLst>
          </p:cNvPr>
          <p:cNvSpPr>
            <a:spLocks noGrp="1"/>
          </p:cNvSpPr>
          <p:nvPr>
            <p:ph idx="1"/>
          </p:nvPr>
        </p:nvSpPr>
        <p:spPr>
          <a:xfrm>
            <a:off x="371708" y="1509132"/>
            <a:ext cx="6314437" cy="5348868"/>
          </a:xfrm>
        </p:spPr>
        <p:txBody>
          <a:bodyPr/>
          <a:lstStyle/>
          <a:p>
            <a:r>
              <a:rPr lang="de-DE" dirty="0"/>
              <a:t>Computerverwaltung / </a:t>
            </a:r>
            <a:br>
              <a:rPr lang="de-DE" dirty="0"/>
            </a:br>
            <a:r>
              <a:rPr lang="de-DE" dirty="0"/>
              <a:t>Computer Management</a:t>
            </a:r>
          </a:p>
          <a:p>
            <a:r>
              <a:rPr lang="de-DE" dirty="0"/>
              <a:t>Shares / Freigaben kontrollieren (und bearbeiten mit Rechtsklick)</a:t>
            </a:r>
          </a:p>
          <a:p>
            <a:r>
              <a:rPr lang="de-DE" dirty="0"/>
              <a:t>Geräte-Manager / Device-Manager</a:t>
            </a:r>
          </a:p>
          <a:p>
            <a:r>
              <a:rPr lang="de-DE" dirty="0"/>
              <a:t>Disk-Management (</a:t>
            </a:r>
            <a:r>
              <a:rPr lang="de-DE" dirty="0" err="1"/>
              <a:t>Patititionen</a:t>
            </a:r>
            <a:r>
              <a:rPr lang="de-DE" dirty="0"/>
              <a:t> erstellen, </a:t>
            </a:r>
            <a:r>
              <a:rPr lang="de-DE" dirty="0" err="1"/>
              <a:t>Volumes</a:t>
            </a:r>
            <a:r>
              <a:rPr lang="de-DE" dirty="0"/>
              <a:t> vergrößern, verkleinern)</a:t>
            </a:r>
          </a:p>
          <a:p>
            <a:r>
              <a:rPr lang="de-DE" dirty="0"/>
              <a:t>Dienste (Services)</a:t>
            </a:r>
          </a:p>
          <a:p>
            <a:endParaRPr lang="de-DE" dirty="0"/>
          </a:p>
        </p:txBody>
      </p:sp>
      <p:pic>
        <p:nvPicPr>
          <p:cNvPr id="5" name="Grafik 4">
            <a:extLst>
              <a:ext uri="{FF2B5EF4-FFF2-40B4-BE49-F238E27FC236}">
                <a16:creationId xmlns:a16="http://schemas.microsoft.com/office/drawing/2014/main" id="{07F5A5DC-76B1-8907-47AF-E4EDCD61E851}"/>
              </a:ext>
            </a:extLst>
          </p:cNvPr>
          <p:cNvPicPr>
            <a:picLocks noChangeAspect="1"/>
          </p:cNvPicPr>
          <p:nvPr/>
        </p:nvPicPr>
        <p:blipFill>
          <a:blip r:embed="rId2"/>
          <a:stretch>
            <a:fillRect/>
          </a:stretch>
        </p:blipFill>
        <p:spPr>
          <a:xfrm>
            <a:off x="6383734" y="349250"/>
            <a:ext cx="5436558" cy="2813897"/>
          </a:xfrm>
          <a:prstGeom prst="rect">
            <a:avLst/>
          </a:prstGeom>
        </p:spPr>
      </p:pic>
      <p:pic>
        <p:nvPicPr>
          <p:cNvPr id="7" name="Grafik 6">
            <a:extLst>
              <a:ext uri="{FF2B5EF4-FFF2-40B4-BE49-F238E27FC236}">
                <a16:creationId xmlns:a16="http://schemas.microsoft.com/office/drawing/2014/main" id="{27204EC1-56D7-1F2B-2618-D47654B918C6}"/>
              </a:ext>
            </a:extLst>
          </p:cNvPr>
          <p:cNvPicPr>
            <a:picLocks noChangeAspect="1"/>
          </p:cNvPicPr>
          <p:nvPr/>
        </p:nvPicPr>
        <p:blipFill>
          <a:blip r:embed="rId3"/>
          <a:stretch>
            <a:fillRect/>
          </a:stretch>
        </p:blipFill>
        <p:spPr>
          <a:xfrm>
            <a:off x="6383734" y="3332480"/>
            <a:ext cx="5542570" cy="3291417"/>
          </a:xfrm>
          <a:prstGeom prst="rect">
            <a:avLst/>
          </a:prstGeom>
        </p:spPr>
      </p:pic>
    </p:spTree>
    <p:extLst>
      <p:ext uri="{BB962C8B-B14F-4D97-AF65-F5344CB8AC3E}">
        <p14:creationId xmlns:p14="http://schemas.microsoft.com/office/powerpoint/2010/main" val="327620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A7440B-97F3-7DB5-6F5D-365B9AAE6C0C}"/>
              </a:ext>
            </a:extLst>
          </p:cNvPr>
          <p:cNvSpPr>
            <a:spLocks noGrp="1"/>
          </p:cNvSpPr>
          <p:nvPr>
            <p:ph type="title"/>
          </p:nvPr>
        </p:nvSpPr>
        <p:spPr/>
        <p:txBody>
          <a:bodyPr/>
          <a:lstStyle/>
          <a:p>
            <a:r>
              <a:rPr lang="de-DE" dirty="0"/>
              <a:t>Was ist </a:t>
            </a:r>
            <a:r>
              <a:rPr lang="de-DE" dirty="0" err="1"/>
              <a:t>Active</a:t>
            </a:r>
            <a:r>
              <a:rPr lang="de-DE" dirty="0"/>
              <a:t> Directory (AD)?</a:t>
            </a:r>
          </a:p>
        </p:txBody>
      </p:sp>
      <p:sp>
        <p:nvSpPr>
          <p:cNvPr id="3" name="Inhaltsplatzhalter 2">
            <a:extLst>
              <a:ext uri="{FF2B5EF4-FFF2-40B4-BE49-F238E27FC236}">
                <a16:creationId xmlns:a16="http://schemas.microsoft.com/office/drawing/2014/main" id="{4A0E1059-1176-FF55-BE86-8386C592021C}"/>
              </a:ext>
            </a:extLst>
          </p:cNvPr>
          <p:cNvSpPr>
            <a:spLocks noGrp="1"/>
          </p:cNvSpPr>
          <p:nvPr>
            <p:ph idx="1"/>
          </p:nvPr>
        </p:nvSpPr>
        <p:spPr>
          <a:xfrm>
            <a:off x="371708" y="1076528"/>
            <a:ext cx="10982092" cy="5781472"/>
          </a:xfrm>
        </p:spPr>
        <p:txBody>
          <a:bodyPr>
            <a:normAutofit fontScale="85000" lnSpcReduction="10000"/>
          </a:bodyPr>
          <a:lstStyle/>
          <a:p>
            <a:r>
              <a:rPr lang="de-DE" dirty="0"/>
              <a:t>AD ist ein Verzeichnis von allen wichtigen Netzwerkressourcen in der Windows-Domain eines Unternehmens. Dazu gehören insbesondere:</a:t>
            </a:r>
          </a:p>
          <a:p>
            <a:pPr lvl="1"/>
            <a:r>
              <a:rPr lang="de-DE" dirty="0"/>
              <a:t>OU (Organisationseinheiten) sind Behälter für andere</a:t>
            </a:r>
            <a:br>
              <a:rPr lang="de-DE" dirty="0"/>
            </a:br>
            <a:r>
              <a:rPr lang="de-DE" dirty="0"/>
              <a:t>OUs, Gruppen, Computer etc.</a:t>
            </a:r>
          </a:p>
          <a:p>
            <a:pPr lvl="1"/>
            <a:r>
              <a:rPr lang="de-DE" dirty="0"/>
              <a:t>Domain-Controller (Server, der/die das Verzeichnis </a:t>
            </a:r>
            <a:br>
              <a:rPr lang="de-DE" dirty="0"/>
            </a:br>
            <a:r>
              <a:rPr lang="de-DE" dirty="0"/>
              <a:t>verwalten)</a:t>
            </a:r>
          </a:p>
          <a:p>
            <a:pPr lvl="1"/>
            <a:r>
              <a:rPr lang="de-DE" dirty="0"/>
              <a:t>Server (z.B. Windows Fileserver oder Datenbank-  oder </a:t>
            </a:r>
            <a:br>
              <a:rPr lang="de-DE" dirty="0"/>
            </a:br>
            <a:r>
              <a:rPr lang="de-DE" dirty="0"/>
              <a:t>Web- oder Exchange Server)</a:t>
            </a:r>
          </a:p>
          <a:p>
            <a:pPr lvl="1"/>
            <a:r>
              <a:rPr lang="de-DE" dirty="0"/>
              <a:t>Computer (Windows Arbeitsstationen)</a:t>
            </a:r>
          </a:p>
          <a:p>
            <a:pPr lvl="1"/>
            <a:r>
              <a:rPr lang="de-DE" dirty="0"/>
              <a:t>User (Benutzer)</a:t>
            </a:r>
          </a:p>
          <a:p>
            <a:pPr lvl="1"/>
            <a:r>
              <a:rPr lang="de-DE" dirty="0"/>
              <a:t>Gruppen (Computergruppen, Benutzergruppen)</a:t>
            </a:r>
          </a:p>
          <a:p>
            <a:pPr lvl="1"/>
            <a:r>
              <a:rPr lang="de-DE" dirty="0"/>
              <a:t>Drucker u.v.a.m.</a:t>
            </a:r>
          </a:p>
          <a:p>
            <a:r>
              <a:rPr lang="de-DE" dirty="0"/>
              <a:t>Erst ein Server, der zum Domaincontroller "hochgestuft" wird, macht ein Windows-Netzwerk zu einer </a:t>
            </a:r>
            <a:r>
              <a:rPr lang="de-DE" dirty="0" err="1"/>
              <a:t>Active</a:t>
            </a:r>
            <a:r>
              <a:rPr lang="de-DE" dirty="0"/>
              <a:t>-Directory-Domäne.</a:t>
            </a:r>
          </a:p>
          <a:p>
            <a:r>
              <a:rPr lang="de-DE" dirty="0"/>
              <a:t>Die AD-Domain ermöglicht das zentrale Verwalten der Ressourcen (Benutzer, Rechte, Computer) auf dem Domain-Controller (DC)</a:t>
            </a:r>
          </a:p>
          <a:p>
            <a:r>
              <a:rPr lang="de-DE" dirty="0"/>
              <a:t>AD arbeitet nach dem LDAP-Standard (Standard für Verzeichnisdienste) und ermöglicht so auch die Einbindung von weiteren (nicht-AD) Verzeichnissen. </a:t>
            </a:r>
          </a:p>
        </p:txBody>
      </p:sp>
      <p:pic>
        <p:nvPicPr>
          <p:cNvPr id="4" name="Grafik 3">
            <a:extLst>
              <a:ext uri="{FF2B5EF4-FFF2-40B4-BE49-F238E27FC236}">
                <a16:creationId xmlns:a16="http://schemas.microsoft.com/office/drawing/2014/main" id="{8C5781A5-F722-1C02-6E76-8EED18851C31}"/>
              </a:ext>
            </a:extLst>
          </p:cNvPr>
          <p:cNvPicPr>
            <a:picLocks noChangeAspect="1"/>
          </p:cNvPicPr>
          <p:nvPr/>
        </p:nvPicPr>
        <p:blipFill rotWithShape="1">
          <a:blip r:embed="rId2"/>
          <a:srcRect t="3401" b="1717"/>
          <a:stretch/>
        </p:blipFill>
        <p:spPr>
          <a:xfrm>
            <a:off x="7735035" y="1687150"/>
            <a:ext cx="3773972" cy="2927685"/>
          </a:xfrm>
          <a:prstGeom prst="rect">
            <a:avLst/>
          </a:prstGeom>
        </p:spPr>
      </p:pic>
    </p:spTree>
    <p:extLst>
      <p:ext uri="{BB962C8B-B14F-4D97-AF65-F5344CB8AC3E}">
        <p14:creationId xmlns:p14="http://schemas.microsoft.com/office/powerpoint/2010/main" val="323639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186983-63B5-B031-A6AE-598FC348DC14}"/>
              </a:ext>
            </a:extLst>
          </p:cNvPr>
          <p:cNvSpPr>
            <a:spLocks noGrp="1"/>
          </p:cNvSpPr>
          <p:nvPr>
            <p:ph type="title"/>
          </p:nvPr>
        </p:nvSpPr>
        <p:spPr/>
        <p:txBody>
          <a:bodyPr/>
          <a:lstStyle/>
          <a:p>
            <a:r>
              <a:rPr lang="de-DE" dirty="0"/>
              <a:t>Gruppenrichtlinien (Group </a:t>
            </a:r>
            <a:r>
              <a:rPr lang="de-DE" dirty="0" err="1"/>
              <a:t>Policies</a:t>
            </a:r>
            <a:r>
              <a:rPr lang="de-DE" dirty="0"/>
              <a:t>)</a:t>
            </a:r>
          </a:p>
        </p:txBody>
      </p:sp>
      <p:sp>
        <p:nvSpPr>
          <p:cNvPr id="3" name="Inhaltsplatzhalter 2">
            <a:extLst>
              <a:ext uri="{FF2B5EF4-FFF2-40B4-BE49-F238E27FC236}">
                <a16:creationId xmlns:a16="http://schemas.microsoft.com/office/drawing/2014/main" id="{521FB524-4D9A-CFD7-BA2D-59F14E2F369D}"/>
              </a:ext>
            </a:extLst>
          </p:cNvPr>
          <p:cNvSpPr>
            <a:spLocks noGrp="1"/>
          </p:cNvSpPr>
          <p:nvPr>
            <p:ph idx="1"/>
          </p:nvPr>
        </p:nvSpPr>
        <p:spPr>
          <a:xfrm>
            <a:off x="371708" y="1205653"/>
            <a:ext cx="8122052" cy="5652347"/>
          </a:xfrm>
        </p:spPr>
        <p:txBody>
          <a:bodyPr>
            <a:normAutofit fontScale="77500" lnSpcReduction="20000"/>
          </a:bodyPr>
          <a:lstStyle/>
          <a:p>
            <a:r>
              <a:rPr lang="de-DE" dirty="0"/>
              <a:t>GPOs (Group Policy Objects) sind Einstellungen die auf die ganze Domain oder einen Teil davon angewendet wird. </a:t>
            </a:r>
          </a:p>
          <a:p>
            <a:r>
              <a:rPr lang="de-DE" dirty="0"/>
              <a:t>Es existieren Group </a:t>
            </a:r>
            <a:r>
              <a:rPr lang="de-DE" dirty="0" err="1"/>
              <a:t>Policies</a:t>
            </a:r>
            <a:r>
              <a:rPr lang="de-DE" dirty="0"/>
              <a:t> auf Ebene des Computers (lokale GPOs), der Site, der Domain, und der OUs.</a:t>
            </a:r>
          </a:p>
          <a:p>
            <a:r>
              <a:rPr lang="de-DE" dirty="0"/>
              <a:t>Zusätzlich gibt es noch pro Computer eine lokale GPO, die man auf dem jeweiligen Rechner mit dem Programm </a:t>
            </a:r>
            <a:r>
              <a:rPr lang="de-DE" b="1" dirty="0" err="1"/>
              <a:t>gpedit.msc</a:t>
            </a:r>
            <a:r>
              <a:rPr lang="de-DE" dirty="0"/>
              <a:t> bearbeiten kann.</a:t>
            </a:r>
          </a:p>
          <a:p>
            <a:r>
              <a:rPr lang="de-DE" dirty="0"/>
              <a:t>Die Domain-GPOs verwaltet man auf dem DC mit Group Policy Management (Gruppenrichtlinienverwaltung). Dort werden alle im </a:t>
            </a:r>
            <a:r>
              <a:rPr lang="de-DE" dirty="0" err="1"/>
              <a:t>Tree</a:t>
            </a:r>
            <a:r>
              <a:rPr lang="de-DE" dirty="0"/>
              <a:t> angelegten </a:t>
            </a:r>
            <a:r>
              <a:rPr lang="de-DE" dirty="0" err="1"/>
              <a:t>Policies</a:t>
            </a:r>
            <a:r>
              <a:rPr lang="de-DE" dirty="0"/>
              <a:t> angezeigt (allerdings keine lokalen Computer-GPOs).</a:t>
            </a:r>
          </a:p>
          <a:p>
            <a:r>
              <a:rPr lang="de-DE" dirty="0"/>
              <a:t>Falls sich die GPOs widersprechen, gilt folgende Vererbungs- Reihenfolge (</a:t>
            </a:r>
            <a:r>
              <a:rPr lang="de-DE" b="1" dirty="0"/>
              <a:t>Last Writer </a:t>
            </a:r>
            <a:r>
              <a:rPr lang="de-DE" b="1" dirty="0" err="1"/>
              <a:t>Wins</a:t>
            </a:r>
            <a:r>
              <a:rPr lang="de-DE" dirty="0"/>
              <a:t>, die letzte Policy, die den Wert schreibt, bestimmt die Einstellung):</a:t>
            </a:r>
          </a:p>
          <a:p>
            <a:pPr lvl="1"/>
            <a:r>
              <a:rPr lang="de-DE" dirty="0" err="1"/>
              <a:t>Local</a:t>
            </a:r>
            <a:r>
              <a:rPr lang="de-DE" dirty="0"/>
              <a:t> Policy</a:t>
            </a:r>
          </a:p>
          <a:p>
            <a:pPr lvl="1"/>
            <a:r>
              <a:rPr lang="de-DE" dirty="0"/>
              <a:t>Site Policy (greift nur, wenn die Domain in Sites aufgeteilt ist)</a:t>
            </a:r>
          </a:p>
          <a:p>
            <a:pPr lvl="1"/>
            <a:r>
              <a:rPr lang="de-DE" dirty="0"/>
              <a:t>Domain Policy</a:t>
            </a:r>
          </a:p>
          <a:p>
            <a:pPr lvl="1"/>
            <a:r>
              <a:rPr lang="de-DE" dirty="0"/>
              <a:t>OU </a:t>
            </a:r>
            <a:r>
              <a:rPr lang="de-DE" dirty="0" err="1"/>
              <a:t>Policys</a:t>
            </a:r>
            <a:r>
              <a:rPr lang="de-DE" dirty="0"/>
              <a:t> (von übergeordneten OU bis zu untergeordneten)</a:t>
            </a:r>
          </a:p>
          <a:p>
            <a:r>
              <a:rPr lang="de-DE" dirty="0"/>
              <a:t>Außerdem kann man eine Policy als </a:t>
            </a:r>
            <a:r>
              <a:rPr lang="de-DE" dirty="0" err="1"/>
              <a:t>Forced</a:t>
            </a:r>
            <a:r>
              <a:rPr lang="de-DE" dirty="0"/>
              <a:t> (Erzwungen) kennzeichnen oder die o.g. Vererbung in einer OU unterbrechen.</a:t>
            </a:r>
          </a:p>
          <a:p>
            <a:pPr lvl="1"/>
            <a:endParaRPr lang="de-DE" dirty="0"/>
          </a:p>
        </p:txBody>
      </p:sp>
      <p:pic>
        <p:nvPicPr>
          <p:cNvPr id="5" name="Grafik 4">
            <a:extLst>
              <a:ext uri="{FF2B5EF4-FFF2-40B4-BE49-F238E27FC236}">
                <a16:creationId xmlns:a16="http://schemas.microsoft.com/office/drawing/2014/main" id="{EBAE1E2B-2133-D8CE-CFBA-C0EB7050A230}"/>
              </a:ext>
            </a:extLst>
          </p:cNvPr>
          <p:cNvPicPr>
            <a:picLocks noChangeAspect="1"/>
          </p:cNvPicPr>
          <p:nvPr/>
        </p:nvPicPr>
        <p:blipFill>
          <a:blip r:embed="rId2"/>
          <a:stretch>
            <a:fillRect/>
          </a:stretch>
        </p:blipFill>
        <p:spPr>
          <a:xfrm>
            <a:off x="8426027" y="1158240"/>
            <a:ext cx="3765973" cy="5182306"/>
          </a:xfrm>
          <a:prstGeom prst="rect">
            <a:avLst/>
          </a:prstGeom>
          <a:ln>
            <a:solidFill>
              <a:schemeClr val="bg1">
                <a:lumMod val="75000"/>
              </a:schemeClr>
            </a:solidFill>
          </a:ln>
        </p:spPr>
      </p:pic>
    </p:spTree>
    <p:extLst>
      <p:ext uri="{BB962C8B-B14F-4D97-AF65-F5344CB8AC3E}">
        <p14:creationId xmlns:p14="http://schemas.microsoft.com/office/powerpoint/2010/main" val="203407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53919-450C-6A1C-58DC-EF8F359F3D4E}"/>
              </a:ext>
            </a:extLst>
          </p:cNvPr>
          <p:cNvSpPr>
            <a:spLocks noGrp="1"/>
          </p:cNvSpPr>
          <p:nvPr>
            <p:ph type="title"/>
          </p:nvPr>
        </p:nvSpPr>
        <p:spPr/>
        <p:txBody>
          <a:bodyPr/>
          <a:lstStyle/>
          <a:p>
            <a:r>
              <a:rPr lang="de-DE" dirty="0"/>
              <a:t>Beispiele für GPO Objekte</a:t>
            </a:r>
          </a:p>
        </p:txBody>
      </p:sp>
      <p:sp>
        <p:nvSpPr>
          <p:cNvPr id="3" name="Inhaltsplatzhalter 2">
            <a:extLst>
              <a:ext uri="{FF2B5EF4-FFF2-40B4-BE49-F238E27FC236}">
                <a16:creationId xmlns:a16="http://schemas.microsoft.com/office/drawing/2014/main" id="{56DD1921-B77E-E8C2-F3FC-511D658CE098}"/>
              </a:ext>
            </a:extLst>
          </p:cNvPr>
          <p:cNvSpPr>
            <a:spLocks noGrp="1"/>
          </p:cNvSpPr>
          <p:nvPr>
            <p:ph idx="1"/>
          </p:nvPr>
        </p:nvSpPr>
        <p:spPr>
          <a:xfrm>
            <a:off x="371708" y="1509132"/>
            <a:ext cx="7728190" cy="5348868"/>
          </a:xfrm>
        </p:spPr>
        <p:txBody>
          <a:bodyPr>
            <a:normAutofit fontScale="92500" lnSpcReduction="10000"/>
          </a:bodyPr>
          <a:lstStyle/>
          <a:p>
            <a:r>
              <a:rPr lang="de-DE" dirty="0"/>
              <a:t>Automatisches Öffnen von Datenträgern (AutoPlay) verhindern:</a:t>
            </a:r>
          </a:p>
          <a:p>
            <a:pPr lvl="1"/>
            <a:r>
              <a:rPr lang="en-US" b="0" i="0" dirty="0" err="1">
                <a:solidFill>
                  <a:srgbClr val="202124"/>
                </a:solidFill>
                <a:effectLst/>
                <a:highlight>
                  <a:srgbClr val="FFFFFF"/>
                </a:highlight>
                <a:latin typeface="Google Sans"/>
              </a:rPr>
              <a:t>Gruppenrichtlinien</a:t>
            </a:r>
            <a:r>
              <a:rPr lang="en-US" dirty="0">
                <a:solidFill>
                  <a:srgbClr val="202124"/>
                </a:solidFill>
                <a:highlight>
                  <a:srgbClr val="FFFFFF"/>
                </a:highlight>
                <a:latin typeface="Google Sans"/>
              </a:rPr>
              <a:t>-</a:t>
            </a:r>
            <a:r>
              <a:rPr lang="en-US" b="0" i="0" dirty="0">
                <a:solidFill>
                  <a:srgbClr val="202124"/>
                </a:solidFill>
                <a:effectLst/>
                <a:highlight>
                  <a:srgbClr val="FFFFFF"/>
                </a:highlight>
                <a:latin typeface="Google Sans"/>
              </a:rPr>
              <a:t>Editor: </a:t>
            </a:r>
            <a:r>
              <a:rPr lang="en-US" b="0" i="0" dirty="0" err="1">
                <a:solidFill>
                  <a:srgbClr val="202124"/>
                </a:solidFill>
                <a:effectLst/>
                <a:highlight>
                  <a:srgbClr val="FFFFFF"/>
                </a:highlight>
                <a:latin typeface="Google Sans"/>
              </a:rPr>
              <a:t>Computerkonfiguration</a:t>
            </a:r>
            <a:r>
              <a:rPr lang="en-US" b="0" i="0" dirty="0">
                <a:solidFill>
                  <a:srgbClr val="202124"/>
                </a:solidFill>
                <a:effectLst/>
                <a:highlight>
                  <a:srgbClr val="FFFFFF"/>
                </a:highlight>
                <a:latin typeface="Google Sans"/>
              </a:rPr>
              <a:t> &gt; </a:t>
            </a:r>
            <a:r>
              <a:rPr lang="en-US" b="0" i="0" dirty="0" err="1">
                <a:solidFill>
                  <a:srgbClr val="202124"/>
                </a:solidFill>
                <a:effectLst/>
                <a:highlight>
                  <a:srgbClr val="FFFFFF"/>
                </a:highlight>
                <a:latin typeface="Google Sans"/>
              </a:rPr>
              <a:t>Richtlinien</a:t>
            </a:r>
            <a:r>
              <a:rPr lang="en-US" b="0" i="0" dirty="0">
                <a:solidFill>
                  <a:srgbClr val="202124"/>
                </a:solidFill>
                <a:effectLst/>
                <a:highlight>
                  <a:srgbClr val="FFFFFF"/>
                </a:highlight>
                <a:latin typeface="Google Sans"/>
              </a:rPr>
              <a:t> &gt; Administrative </a:t>
            </a:r>
            <a:r>
              <a:rPr lang="en-US" b="0" i="0" dirty="0" err="1">
                <a:solidFill>
                  <a:srgbClr val="202124"/>
                </a:solidFill>
                <a:effectLst/>
                <a:highlight>
                  <a:srgbClr val="FFFFFF"/>
                </a:highlight>
                <a:latin typeface="Google Sans"/>
              </a:rPr>
              <a:t>Vorlagen</a:t>
            </a:r>
            <a:r>
              <a:rPr lang="en-US" b="0" i="0" dirty="0">
                <a:solidFill>
                  <a:srgbClr val="202124"/>
                </a:solidFill>
                <a:effectLst/>
                <a:highlight>
                  <a:srgbClr val="FFFFFF"/>
                </a:highlight>
                <a:latin typeface="Google Sans"/>
              </a:rPr>
              <a:t> &gt; Windows </a:t>
            </a:r>
            <a:r>
              <a:rPr lang="en-US" b="0" i="0" dirty="0" err="1">
                <a:solidFill>
                  <a:srgbClr val="202124"/>
                </a:solidFill>
                <a:effectLst/>
                <a:highlight>
                  <a:srgbClr val="FFFFFF"/>
                </a:highlight>
                <a:latin typeface="Google Sans"/>
              </a:rPr>
              <a:t>Komponenten</a:t>
            </a:r>
            <a:r>
              <a:rPr lang="en-US" b="0" i="0" dirty="0">
                <a:solidFill>
                  <a:srgbClr val="202124"/>
                </a:solidFill>
                <a:effectLst/>
                <a:highlight>
                  <a:srgbClr val="FFFFFF"/>
                </a:highlight>
                <a:latin typeface="Google Sans"/>
              </a:rPr>
              <a:t> &gt; </a:t>
            </a:r>
            <a:r>
              <a:rPr lang="en-US" b="0" i="0" dirty="0" err="1">
                <a:solidFill>
                  <a:srgbClr val="202124"/>
                </a:solidFill>
                <a:effectLst/>
                <a:highlight>
                  <a:srgbClr val="FFFFFF"/>
                </a:highlight>
                <a:latin typeface="Google Sans"/>
              </a:rPr>
              <a:t>Richtlinien</a:t>
            </a:r>
            <a:r>
              <a:rPr lang="en-US" b="0" i="0" dirty="0">
                <a:solidFill>
                  <a:srgbClr val="202124"/>
                </a:solidFill>
                <a:effectLst/>
                <a:highlight>
                  <a:srgbClr val="FFFFFF"/>
                </a:highlight>
                <a:latin typeface="Google Sans"/>
              </a:rPr>
              <a:t> </a:t>
            </a:r>
            <a:r>
              <a:rPr lang="en-US" b="0" i="0" dirty="0" err="1">
                <a:solidFill>
                  <a:srgbClr val="202124"/>
                </a:solidFill>
                <a:effectLst/>
                <a:highlight>
                  <a:srgbClr val="FFFFFF"/>
                </a:highlight>
                <a:latin typeface="Google Sans"/>
              </a:rPr>
              <a:t>automatische</a:t>
            </a:r>
            <a:r>
              <a:rPr lang="en-US" b="0" i="0" dirty="0">
                <a:solidFill>
                  <a:srgbClr val="202124"/>
                </a:solidFill>
                <a:effectLst/>
                <a:highlight>
                  <a:srgbClr val="FFFFFF"/>
                </a:highlight>
                <a:latin typeface="Google Sans"/>
              </a:rPr>
              <a:t> </a:t>
            </a:r>
            <a:r>
              <a:rPr lang="en-US" b="0" i="0" dirty="0" err="1">
                <a:solidFill>
                  <a:srgbClr val="202124"/>
                </a:solidFill>
                <a:effectLst/>
                <a:highlight>
                  <a:srgbClr val="FFFFFF"/>
                </a:highlight>
                <a:latin typeface="Google Sans"/>
              </a:rPr>
              <a:t>Wiedergabe</a:t>
            </a:r>
            <a:r>
              <a:rPr lang="en-US" b="0" i="0" dirty="0">
                <a:solidFill>
                  <a:srgbClr val="202124"/>
                </a:solidFill>
                <a:effectLst/>
                <a:highlight>
                  <a:srgbClr val="FFFFFF"/>
                </a:highlight>
                <a:latin typeface="Google Sans"/>
              </a:rPr>
              <a:t>. Under </a:t>
            </a:r>
            <a:r>
              <a:rPr lang="en-US" b="0" i="0" dirty="0" err="1">
                <a:solidFill>
                  <a:srgbClr val="202124"/>
                </a:solidFill>
                <a:effectLst/>
                <a:highlight>
                  <a:srgbClr val="FFFFFF"/>
                </a:highlight>
                <a:latin typeface="Google Sans"/>
              </a:rPr>
              <a:t>AutoPlayPolicies</a:t>
            </a:r>
            <a:r>
              <a:rPr lang="en-US" b="0" i="0" dirty="0">
                <a:solidFill>
                  <a:srgbClr val="202124"/>
                </a:solidFill>
                <a:effectLst/>
                <a:highlight>
                  <a:srgbClr val="FFFFFF"/>
                </a:highlight>
                <a:latin typeface="Google Sans"/>
              </a:rPr>
              <a:t>, click Turnoff AutoPlay, toggle the </a:t>
            </a:r>
            <a:r>
              <a:rPr lang="en-US" b="0" i="0" dirty="0" err="1">
                <a:solidFill>
                  <a:srgbClr val="202124"/>
                </a:solidFill>
                <a:effectLst/>
                <a:highlight>
                  <a:srgbClr val="FFFFFF"/>
                </a:highlight>
                <a:latin typeface="Google Sans"/>
              </a:rPr>
              <a:t>policytoEnabled</a:t>
            </a:r>
            <a:r>
              <a:rPr lang="en-US" b="0" i="0" dirty="0">
                <a:solidFill>
                  <a:srgbClr val="202124"/>
                </a:solidFill>
                <a:effectLst/>
                <a:highlight>
                  <a:srgbClr val="FFFFFF"/>
                </a:highlight>
                <a:latin typeface="Google Sans"/>
              </a:rPr>
              <a:t> and set options to All Drives. Click Apply and click Ok.</a:t>
            </a:r>
          </a:p>
          <a:p>
            <a:r>
              <a:rPr lang="en-US" dirty="0" err="1">
                <a:solidFill>
                  <a:srgbClr val="202124"/>
                </a:solidFill>
                <a:highlight>
                  <a:srgbClr val="FFFFFF"/>
                </a:highlight>
                <a:latin typeface="Google Sans"/>
              </a:rPr>
              <a:t>Passwortrichtlinien</a:t>
            </a:r>
            <a:r>
              <a:rPr lang="en-US" dirty="0">
                <a:solidFill>
                  <a:srgbClr val="202124"/>
                </a:solidFill>
                <a:highlight>
                  <a:srgbClr val="FFFFFF"/>
                </a:highlight>
                <a:latin typeface="Google Sans"/>
              </a:rPr>
              <a:t> (</a:t>
            </a:r>
            <a:r>
              <a:rPr lang="en-US" dirty="0" err="1">
                <a:solidFill>
                  <a:srgbClr val="202124"/>
                </a:solidFill>
                <a:highlight>
                  <a:srgbClr val="FFFFFF"/>
                </a:highlight>
                <a:latin typeface="Google Sans"/>
              </a:rPr>
              <a:t>Länge</a:t>
            </a:r>
            <a:r>
              <a:rPr lang="en-US" dirty="0">
                <a:solidFill>
                  <a:srgbClr val="202124"/>
                </a:solidFill>
                <a:highlight>
                  <a:srgbClr val="FFFFFF"/>
                </a:highlight>
                <a:latin typeface="Google Sans"/>
              </a:rPr>
              <a:t>, </a:t>
            </a:r>
            <a:r>
              <a:rPr lang="en-US" dirty="0" err="1">
                <a:solidFill>
                  <a:srgbClr val="202124"/>
                </a:solidFill>
                <a:highlight>
                  <a:srgbClr val="FFFFFF"/>
                </a:highlight>
                <a:latin typeface="Google Sans"/>
              </a:rPr>
              <a:t>Passwort-Historie</a:t>
            </a:r>
            <a:r>
              <a:rPr lang="en-US" dirty="0">
                <a:solidFill>
                  <a:srgbClr val="202124"/>
                </a:solidFill>
                <a:highlight>
                  <a:srgbClr val="FFFFFF"/>
                </a:highlight>
                <a:latin typeface="Google Sans"/>
              </a:rPr>
              <a:t> und </a:t>
            </a:r>
            <a:r>
              <a:rPr lang="en-US" dirty="0" err="1">
                <a:solidFill>
                  <a:srgbClr val="202124"/>
                </a:solidFill>
                <a:highlight>
                  <a:srgbClr val="FFFFFF"/>
                </a:highlight>
                <a:latin typeface="Google Sans"/>
              </a:rPr>
              <a:t>Gültigkeit</a:t>
            </a:r>
            <a:r>
              <a:rPr lang="en-US" dirty="0">
                <a:solidFill>
                  <a:srgbClr val="202124"/>
                </a:solidFill>
                <a:highlight>
                  <a:srgbClr val="FFFFFF"/>
                </a:highlight>
                <a:latin typeface="Google Sans"/>
              </a:rPr>
              <a:t>):</a:t>
            </a:r>
          </a:p>
          <a:p>
            <a:pPr lvl="1"/>
            <a:r>
              <a:rPr lang="de-DE" dirty="0"/>
              <a:t>Computerkonfiguration &gt; Richtlinien &gt; Windows &gt; Sicherheit &gt; Passwort-Richtlinien</a:t>
            </a:r>
          </a:p>
          <a:p>
            <a:r>
              <a:rPr lang="de-DE" dirty="0"/>
              <a:t>Gemeinsames Laufwerk verbinden:</a:t>
            </a:r>
          </a:p>
          <a:p>
            <a:pPr lvl="1"/>
            <a:r>
              <a:rPr lang="de-DE" dirty="0"/>
              <a:t>Benutzerkonfiguration &gt; Einstellungen &gt; Windows &gt; Laufwerk zuordnen &gt; Rechte Maustaste &gt; Neu &gt; Zugeordnetes Laufwerk</a:t>
            </a:r>
          </a:p>
        </p:txBody>
      </p:sp>
      <p:pic>
        <p:nvPicPr>
          <p:cNvPr id="4" name="Grafik 3">
            <a:extLst>
              <a:ext uri="{FF2B5EF4-FFF2-40B4-BE49-F238E27FC236}">
                <a16:creationId xmlns:a16="http://schemas.microsoft.com/office/drawing/2014/main" id="{370ED6DE-7892-6675-363A-A0A3C3AEE47F}"/>
              </a:ext>
            </a:extLst>
          </p:cNvPr>
          <p:cNvPicPr>
            <a:picLocks noChangeAspect="1"/>
          </p:cNvPicPr>
          <p:nvPr/>
        </p:nvPicPr>
        <p:blipFill rotWithShape="1">
          <a:blip r:embed="rId2"/>
          <a:srcRect l="27329" t="15753" r="16220" b="14880"/>
          <a:stretch/>
        </p:blipFill>
        <p:spPr>
          <a:xfrm>
            <a:off x="8344746" y="1205384"/>
            <a:ext cx="3705013" cy="2564246"/>
          </a:xfrm>
          <a:prstGeom prst="rect">
            <a:avLst/>
          </a:prstGeom>
        </p:spPr>
      </p:pic>
      <p:pic>
        <p:nvPicPr>
          <p:cNvPr id="5" name="Grafik 4">
            <a:extLst>
              <a:ext uri="{FF2B5EF4-FFF2-40B4-BE49-F238E27FC236}">
                <a16:creationId xmlns:a16="http://schemas.microsoft.com/office/drawing/2014/main" id="{68BBDE6B-D535-663A-7ABD-4C23B3223FCA}"/>
              </a:ext>
            </a:extLst>
          </p:cNvPr>
          <p:cNvPicPr>
            <a:picLocks noChangeAspect="1"/>
          </p:cNvPicPr>
          <p:nvPr/>
        </p:nvPicPr>
        <p:blipFill>
          <a:blip r:embed="rId3"/>
          <a:stretch>
            <a:fillRect/>
          </a:stretch>
        </p:blipFill>
        <p:spPr>
          <a:xfrm>
            <a:off x="8344746" y="3982085"/>
            <a:ext cx="3782482" cy="2669529"/>
          </a:xfrm>
          <a:prstGeom prst="rect">
            <a:avLst/>
          </a:prstGeom>
        </p:spPr>
      </p:pic>
    </p:spTree>
    <p:extLst>
      <p:ext uri="{BB962C8B-B14F-4D97-AF65-F5344CB8AC3E}">
        <p14:creationId xmlns:p14="http://schemas.microsoft.com/office/powerpoint/2010/main" val="2407368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53919-450C-6A1C-58DC-EF8F359F3D4E}"/>
              </a:ext>
            </a:extLst>
          </p:cNvPr>
          <p:cNvSpPr>
            <a:spLocks noGrp="1"/>
          </p:cNvSpPr>
          <p:nvPr>
            <p:ph type="title"/>
          </p:nvPr>
        </p:nvSpPr>
        <p:spPr/>
        <p:txBody>
          <a:bodyPr/>
          <a:lstStyle/>
          <a:p>
            <a:r>
              <a:rPr lang="de-DE" dirty="0"/>
              <a:t>Beispiele für GPO Objekte</a:t>
            </a:r>
          </a:p>
        </p:txBody>
      </p:sp>
      <p:sp>
        <p:nvSpPr>
          <p:cNvPr id="3" name="Inhaltsplatzhalter 2">
            <a:extLst>
              <a:ext uri="{FF2B5EF4-FFF2-40B4-BE49-F238E27FC236}">
                <a16:creationId xmlns:a16="http://schemas.microsoft.com/office/drawing/2014/main" id="{56DD1921-B77E-E8C2-F3FC-511D658CE098}"/>
              </a:ext>
            </a:extLst>
          </p:cNvPr>
          <p:cNvSpPr>
            <a:spLocks noGrp="1"/>
          </p:cNvSpPr>
          <p:nvPr>
            <p:ph idx="1"/>
          </p:nvPr>
        </p:nvSpPr>
        <p:spPr>
          <a:xfrm>
            <a:off x="371708" y="1509132"/>
            <a:ext cx="7728190" cy="5348868"/>
          </a:xfrm>
        </p:spPr>
        <p:txBody>
          <a:bodyPr>
            <a:normAutofit/>
          </a:bodyPr>
          <a:lstStyle/>
          <a:p>
            <a:r>
              <a:rPr lang="de-DE" dirty="0"/>
              <a:t>Standardmäßig Dateiendungen anzeigen:</a:t>
            </a:r>
          </a:p>
          <a:p>
            <a:pPr lvl="1"/>
            <a:r>
              <a:rPr lang="de-DE" dirty="0"/>
              <a:t>Benutzerkonfiguration &gt; Systemsteuerung</a:t>
            </a:r>
          </a:p>
          <a:p>
            <a:r>
              <a:rPr lang="de-DE" dirty="0"/>
              <a:t>Software (.</a:t>
            </a:r>
            <a:r>
              <a:rPr lang="de-DE" dirty="0" err="1"/>
              <a:t>msi</a:t>
            </a:r>
            <a:r>
              <a:rPr lang="de-DE" dirty="0"/>
              <a:t>) installieren:</a:t>
            </a:r>
          </a:p>
          <a:p>
            <a:pPr lvl="1"/>
            <a:r>
              <a:rPr lang="de-DE" dirty="0"/>
              <a:t>&gt;</a:t>
            </a:r>
          </a:p>
          <a:p>
            <a:pPr lvl="1"/>
            <a:endParaRPr lang="de-DE" dirty="0"/>
          </a:p>
          <a:p>
            <a:r>
              <a:rPr lang="de-DE" dirty="0"/>
              <a:t>Kommandozeilen-Befehle f. GPOs:</a:t>
            </a:r>
          </a:p>
          <a:p>
            <a:pPr lvl="1"/>
            <a:r>
              <a:rPr lang="de-DE" b="1" dirty="0"/>
              <a:t>gpupdate.exe /</a:t>
            </a:r>
            <a:r>
              <a:rPr lang="de-DE" b="1" dirty="0" err="1"/>
              <a:t>force</a:t>
            </a:r>
            <a:r>
              <a:rPr lang="de-DE" b="1" dirty="0"/>
              <a:t> </a:t>
            </a:r>
            <a:r>
              <a:rPr lang="de-DE" dirty="0"/>
              <a:t>(Erzwingt Policy-Update)</a:t>
            </a:r>
          </a:p>
          <a:p>
            <a:pPr lvl="1"/>
            <a:r>
              <a:rPr lang="de-DE" b="1" dirty="0" err="1"/>
              <a:t>gpresult</a:t>
            </a:r>
            <a:r>
              <a:rPr lang="de-DE" b="1" dirty="0"/>
              <a:t> /r </a:t>
            </a:r>
            <a:r>
              <a:rPr lang="de-DE" dirty="0"/>
              <a:t>(Zeigt Zusammenfassung der angewandten GPOs an)</a:t>
            </a:r>
          </a:p>
          <a:p>
            <a:pPr lvl="1"/>
            <a:r>
              <a:rPr lang="de-DE" b="1" dirty="0" err="1"/>
              <a:t>gpresult</a:t>
            </a:r>
            <a:r>
              <a:rPr lang="de-DE" b="1" dirty="0"/>
              <a:t> /h result.html </a:t>
            </a:r>
            <a:r>
              <a:rPr lang="de-DE" dirty="0"/>
              <a:t>(Ausführliche Zusammenfassung in einer HTML-Datei)</a:t>
            </a:r>
          </a:p>
        </p:txBody>
      </p:sp>
    </p:spTree>
    <p:extLst>
      <p:ext uri="{BB962C8B-B14F-4D97-AF65-F5344CB8AC3E}">
        <p14:creationId xmlns:p14="http://schemas.microsoft.com/office/powerpoint/2010/main" val="408583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581A7F-277A-4153-6779-E3EEB789779F}"/>
              </a:ext>
            </a:extLst>
          </p:cNvPr>
          <p:cNvSpPr>
            <a:spLocks noGrp="1"/>
          </p:cNvSpPr>
          <p:nvPr>
            <p:ph type="title"/>
          </p:nvPr>
        </p:nvSpPr>
        <p:spPr/>
        <p:txBody>
          <a:bodyPr/>
          <a:lstStyle/>
          <a:p>
            <a:r>
              <a:rPr lang="de-DE" dirty="0"/>
              <a:t>Domain-Aufnahme  Windows Clients</a:t>
            </a:r>
            <a:br>
              <a:rPr lang="de-DE" dirty="0"/>
            </a:br>
            <a:r>
              <a:rPr lang="de-DE" sz="2800" dirty="0"/>
              <a:t>(mindestens Windows Pro, auch Windows Server möglich)</a:t>
            </a:r>
            <a:endParaRPr lang="de-DE" dirty="0"/>
          </a:p>
        </p:txBody>
      </p:sp>
      <p:sp>
        <p:nvSpPr>
          <p:cNvPr id="3" name="Inhaltsplatzhalter 2">
            <a:extLst>
              <a:ext uri="{FF2B5EF4-FFF2-40B4-BE49-F238E27FC236}">
                <a16:creationId xmlns:a16="http://schemas.microsoft.com/office/drawing/2014/main" id="{34BFD71D-BC51-EDB9-4AF5-5F117400C192}"/>
              </a:ext>
            </a:extLst>
          </p:cNvPr>
          <p:cNvSpPr>
            <a:spLocks noGrp="1"/>
          </p:cNvSpPr>
          <p:nvPr>
            <p:ph idx="1"/>
          </p:nvPr>
        </p:nvSpPr>
        <p:spPr/>
        <p:txBody>
          <a:bodyPr>
            <a:normAutofit/>
          </a:bodyPr>
          <a:lstStyle/>
          <a:p>
            <a:r>
              <a:rPr lang="de-DE" b="1" dirty="0"/>
              <a:t>DC als DNS-Server eintragen:</a:t>
            </a:r>
            <a:br>
              <a:rPr lang="de-DE" b="1" dirty="0"/>
            </a:br>
            <a:r>
              <a:rPr lang="de-DE" dirty="0"/>
              <a:t>Suche </a:t>
            </a:r>
            <a:r>
              <a:rPr lang="de-DE" dirty="0">
                <a:sym typeface="Wingdings" panose="05000000000000000000" pitchFamily="2" charset="2"/>
              </a:rPr>
              <a:t> Netzwerkverbindungen  Ethernet </a:t>
            </a:r>
            <a:br>
              <a:rPr lang="de-DE" dirty="0">
                <a:sym typeface="Wingdings" panose="05000000000000000000" pitchFamily="2" charset="2"/>
              </a:rPr>
            </a:br>
            <a:r>
              <a:rPr lang="de-DE" dirty="0">
                <a:sym typeface="Wingdings" panose="05000000000000000000" pitchFamily="2" charset="2"/>
              </a:rPr>
              <a:t>Eigenschaften  Internetprotokoll Version 4 </a:t>
            </a:r>
            <a:br>
              <a:rPr lang="de-DE" dirty="0">
                <a:sym typeface="Wingdings" panose="05000000000000000000" pitchFamily="2" charset="2"/>
              </a:rPr>
            </a:br>
            <a:r>
              <a:rPr lang="de-DE" dirty="0">
                <a:sym typeface="Wingdings" panose="05000000000000000000" pitchFamily="2" charset="2"/>
              </a:rPr>
              <a:t>Dort unter "Bevorzugter DNS-Server" </a:t>
            </a:r>
            <a:br>
              <a:rPr lang="de-DE" dirty="0">
                <a:sym typeface="Wingdings" panose="05000000000000000000" pitchFamily="2" charset="2"/>
              </a:rPr>
            </a:br>
            <a:r>
              <a:rPr lang="de-DE" dirty="0">
                <a:sym typeface="Wingdings" panose="05000000000000000000" pitchFamily="2" charset="2"/>
              </a:rPr>
              <a:t>     die IP des DC mit DNS-Rolle eintragen</a:t>
            </a:r>
          </a:p>
          <a:p>
            <a:endParaRPr lang="de-DE" dirty="0"/>
          </a:p>
          <a:p>
            <a:r>
              <a:rPr lang="de-DE" b="1" dirty="0"/>
              <a:t>Client in die Domain aufnehmen: </a:t>
            </a:r>
            <a:br>
              <a:rPr lang="de-DE" dirty="0"/>
            </a:br>
            <a:r>
              <a:rPr lang="de-DE" dirty="0"/>
              <a:t>Suche </a:t>
            </a:r>
            <a:r>
              <a:rPr lang="de-DE" dirty="0">
                <a:sym typeface="Wingdings" panose="05000000000000000000" pitchFamily="2" charset="2"/>
              </a:rPr>
              <a:t> Erweiterte Systemeinstellungen </a:t>
            </a:r>
            <a:br>
              <a:rPr lang="de-DE" dirty="0">
                <a:sym typeface="Wingdings" panose="05000000000000000000" pitchFamily="2" charset="2"/>
              </a:rPr>
            </a:br>
            <a:r>
              <a:rPr lang="de-DE" dirty="0">
                <a:sym typeface="Wingdings" panose="05000000000000000000" pitchFamily="2" charset="2"/>
              </a:rPr>
              <a:t> Computername  Ändern</a:t>
            </a:r>
            <a:br>
              <a:rPr lang="de-DE" dirty="0">
                <a:sym typeface="Wingdings" panose="05000000000000000000" pitchFamily="2" charset="2"/>
              </a:rPr>
            </a:br>
            <a:br>
              <a:rPr lang="de-DE" dirty="0">
                <a:sym typeface="Wingdings" panose="05000000000000000000" pitchFamily="2" charset="2"/>
              </a:rPr>
            </a:br>
            <a:r>
              <a:rPr lang="de-DE" dirty="0">
                <a:sym typeface="Wingdings" panose="05000000000000000000" pitchFamily="2" charset="2"/>
              </a:rPr>
              <a:t>Dort dann die Domain eintragen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OK</a:t>
            </a:r>
            <a:r>
              <a:rPr lang="de-DE" dirty="0">
                <a:sym typeface="Wingdings" panose="05000000000000000000" pitchFamily="2" charset="2"/>
              </a:rPr>
              <a:t>  Domain-Admin anmelden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Reboot</a:t>
            </a:r>
            <a:endParaRPr lang="de-DE" b="1" dirty="0"/>
          </a:p>
        </p:txBody>
      </p:sp>
      <p:grpSp>
        <p:nvGrpSpPr>
          <p:cNvPr id="7" name="Gruppieren 6">
            <a:extLst>
              <a:ext uri="{FF2B5EF4-FFF2-40B4-BE49-F238E27FC236}">
                <a16:creationId xmlns:a16="http://schemas.microsoft.com/office/drawing/2014/main" id="{FEFC2F18-5F4D-BECE-42B5-3254A37C8091}"/>
              </a:ext>
            </a:extLst>
          </p:cNvPr>
          <p:cNvGrpSpPr/>
          <p:nvPr/>
        </p:nvGrpSpPr>
        <p:grpSpPr>
          <a:xfrm>
            <a:off x="8875924" y="295272"/>
            <a:ext cx="2827612" cy="3205755"/>
            <a:chOff x="8851432" y="1967825"/>
            <a:chExt cx="2827612" cy="3205755"/>
          </a:xfrm>
        </p:grpSpPr>
        <p:pic>
          <p:nvPicPr>
            <p:cNvPr id="5" name="Grafik 4">
              <a:extLst>
                <a:ext uri="{FF2B5EF4-FFF2-40B4-BE49-F238E27FC236}">
                  <a16:creationId xmlns:a16="http://schemas.microsoft.com/office/drawing/2014/main" id="{94BCD7E6-7255-1E36-FBA0-855C8FAEF2B4}"/>
                </a:ext>
              </a:extLst>
            </p:cNvPr>
            <p:cNvPicPr>
              <a:picLocks noChangeAspect="1"/>
            </p:cNvPicPr>
            <p:nvPr/>
          </p:nvPicPr>
          <p:blipFill>
            <a:blip r:embed="rId2"/>
            <a:stretch>
              <a:fillRect/>
            </a:stretch>
          </p:blipFill>
          <p:spPr>
            <a:xfrm>
              <a:off x="8851432" y="1967825"/>
              <a:ext cx="2827612" cy="3205755"/>
            </a:xfrm>
            <a:prstGeom prst="rect">
              <a:avLst/>
            </a:prstGeom>
          </p:spPr>
        </p:pic>
        <p:sp>
          <p:nvSpPr>
            <p:cNvPr id="6" name="Abgerundetes Rechteck 4">
              <a:extLst>
                <a:ext uri="{FF2B5EF4-FFF2-40B4-BE49-F238E27FC236}">
                  <a16:creationId xmlns:a16="http://schemas.microsoft.com/office/drawing/2014/main" id="{28B5A6D1-F2FC-28F4-D62D-FDCAF2562458}"/>
                </a:ext>
              </a:extLst>
            </p:cNvPr>
            <p:cNvSpPr/>
            <p:nvPr/>
          </p:nvSpPr>
          <p:spPr>
            <a:xfrm>
              <a:off x="10115550" y="4034976"/>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grpSp>
      <p:pic>
        <p:nvPicPr>
          <p:cNvPr id="9" name="Grafik 8">
            <a:extLst>
              <a:ext uri="{FF2B5EF4-FFF2-40B4-BE49-F238E27FC236}">
                <a16:creationId xmlns:a16="http://schemas.microsoft.com/office/drawing/2014/main" id="{BC899CFB-14EE-E5E1-27E5-E97CF05C4539}"/>
              </a:ext>
            </a:extLst>
          </p:cNvPr>
          <p:cNvPicPr>
            <a:picLocks noChangeAspect="1"/>
          </p:cNvPicPr>
          <p:nvPr/>
        </p:nvPicPr>
        <p:blipFill>
          <a:blip r:embed="rId3"/>
          <a:stretch>
            <a:fillRect/>
          </a:stretch>
        </p:blipFill>
        <p:spPr>
          <a:xfrm>
            <a:off x="8900910" y="3638892"/>
            <a:ext cx="2777640" cy="3081242"/>
          </a:xfrm>
          <a:prstGeom prst="rect">
            <a:avLst/>
          </a:prstGeom>
        </p:spPr>
      </p:pic>
      <p:sp>
        <p:nvSpPr>
          <p:cNvPr id="10" name="Abgerundetes Rechteck 5">
            <a:extLst>
              <a:ext uri="{FF2B5EF4-FFF2-40B4-BE49-F238E27FC236}">
                <a16:creationId xmlns:a16="http://schemas.microsoft.com/office/drawing/2014/main" id="{AED12F41-3434-AA97-86BF-B7EFC6AADA34}"/>
              </a:ext>
            </a:extLst>
          </p:cNvPr>
          <p:cNvSpPr/>
          <p:nvPr/>
        </p:nvSpPr>
        <p:spPr>
          <a:xfrm>
            <a:off x="8985652" y="5543461"/>
            <a:ext cx="1395941" cy="368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8" name="Grafik 7">
            <a:extLst>
              <a:ext uri="{FF2B5EF4-FFF2-40B4-BE49-F238E27FC236}">
                <a16:creationId xmlns:a16="http://schemas.microsoft.com/office/drawing/2014/main" id="{925AA827-12BE-2D9B-F1AF-8E58D2383B98}"/>
              </a:ext>
            </a:extLst>
          </p:cNvPr>
          <p:cNvPicPr>
            <a:picLocks noChangeAspect="1"/>
          </p:cNvPicPr>
          <p:nvPr/>
        </p:nvPicPr>
        <p:blipFill>
          <a:blip r:embed="rId4"/>
          <a:stretch>
            <a:fillRect/>
          </a:stretch>
        </p:blipFill>
        <p:spPr>
          <a:xfrm>
            <a:off x="6211715" y="5379102"/>
            <a:ext cx="2491500" cy="1325266"/>
          </a:xfrm>
          <a:prstGeom prst="rect">
            <a:avLst/>
          </a:prstGeom>
          <a:ln>
            <a:solidFill>
              <a:schemeClr val="bg1">
                <a:lumMod val="85000"/>
              </a:schemeClr>
            </a:solidFill>
          </a:ln>
        </p:spPr>
      </p:pic>
    </p:spTree>
    <p:extLst>
      <p:ext uri="{BB962C8B-B14F-4D97-AF65-F5344CB8AC3E}">
        <p14:creationId xmlns:p14="http://schemas.microsoft.com/office/powerpoint/2010/main" val="1121188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72374" y="1"/>
            <a:ext cx="10425364" cy="946826"/>
          </a:xfrm>
        </p:spPr>
        <p:txBody>
          <a:bodyPr/>
          <a:lstStyle/>
          <a:p>
            <a:r>
              <a:rPr lang="de-DE" dirty="0"/>
              <a:t>Allgemeine Härtung und Wartung des AD</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0" y="946827"/>
            <a:ext cx="12192001" cy="5911173"/>
          </a:xfrm>
        </p:spPr>
        <p:txBody>
          <a:bodyPr>
            <a:normAutofit fontScale="85000" lnSpcReduction="10000"/>
          </a:bodyPr>
          <a:lstStyle/>
          <a:p>
            <a:r>
              <a:rPr lang="de-DE" dirty="0"/>
              <a:t>Auf "Produktions-Systemen" nach Möglichkeit keine weiteren Datenbanken auf den Domain-Controllern installieren (dazu zählt auch z.B. Microsoft Exchange), auch </a:t>
            </a:r>
            <a:r>
              <a:rPr lang="de-DE" dirty="0" err="1"/>
              <a:t>HyperV</a:t>
            </a:r>
            <a:r>
              <a:rPr lang="de-DE" dirty="0"/>
              <a:t>, Terminalserver und Druckertreiber sind auf dem DC nicht empfehlenswert!</a:t>
            </a:r>
          </a:p>
          <a:p>
            <a:r>
              <a:rPr lang="de-DE" dirty="0"/>
              <a:t>Keine Mail, kein informatives Websurfen auf dem DC!</a:t>
            </a:r>
          </a:p>
          <a:p>
            <a:r>
              <a:rPr lang="de-DE" dirty="0"/>
              <a:t>Beim Backup-Programm darauf achten, dass beim DC auch das AD mitgesichert wird.</a:t>
            </a:r>
            <a:br>
              <a:rPr lang="de-DE" dirty="0"/>
            </a:br>
            <a:r>
              <a:rPr lang="de-DE" dirty="0"/>
              <a:t>Zusätzlich mit </a:t>
            </a:r>
            <a:r>
              <a:rPr lang="de-DE" b="1" dirty="0" err="1">
                <a:latin typeface="Consolas" panose="020B0609020204030204" pitchFamily="49" charset="0"/>
              </a:rPr>
              <a:t>ndsutil</a:t>
            </a:r>
            <a:r>
              <a:rPr lang="de-DE" dirty="0"/>
              <a:t> vor größeren Änderungen zusätzliche Snapshots durchführen</a:t>
            </a:r>
          </a:p>
          <a:p>
            <a:r>
              <a:rPr lang="de-DE" dirty="0"/>
              <a:t>Alle DCs / Server / Arbeitsstation per Windows Update auf dem neuesten Stand halten</a:t>
            </a:r>
          </a:p>
          <a:p>
            <a:r>
              <a:rPr lang="de-DE" dirty="0"/>
              <a:t>Windows Defender Antivirus verwenden, bei Verdacht auf Kompromittierung "</a:t>
            </a:r>
            <a:r>
              <a:rPr lang="de-DE" dirty="0" err="1"/>
              <a:t>Safety</a:t>
            </a:r>
            <a:r>
              <a:rPr lang="de-DE" dirty="0"/>
              <a:t> Scanner" nutzen: </a:t>
            </a:r>
            <a:r>
              <a:rPr lang="de-DE" dirty="0">
                <a:hlinkClick r:id="rId3"/>
              </a:rPr>
              <a:t>https://learn.microsoft.com/de-de/microsoft-365/security/defender-endpoint/safety-scanner-download?view=o365-worldwide</a:t>
            </a:r>
            <a:r>
              <a:rPr lang="de-DE" dirty="0"/>
              <a:t> </a:t>
            </a:r>
          </a:p>
          <a:p>
            <a:r>
              <a:rPr lang="de-DE" dirty="0"/>
              <a:t>Remote Desktop Zugriff zum DC einschränken (z.B. per Firewall auf das lokale Netzwerk bzw. Admin-Rechnern)</a:t>
            </a:r>
          </a:p>
          <a:p>
            <a:r>
              <a:rPr lang="de-DE" dirty="0"/>
              <a:t>Keine "normalen" User zu Domain-Admins machen, besonders sichere Kennwörter bei Domain-Admins verwenden!</a:t>
            </a:r>
          </a:p>
          <a:p>
            <a:r>
              <a:rPr lang="de-DE" dirty="0"/>
              <a:t>Bitlocker auf dem DC verwenden </a:t>
            </a:r>
            <a:r>
              <a:rPr lang="de-DE" dirty="0">
                <a:hlinkClick r:id="rId4"/>
              </a:rPr>
              <a:t>https://abouconde.com/2019/05/20/encrypt-drives-with-bitlocker-on-windows-server-2019/</a:t>
            </a:r>
            <a:endParaRPr lang="de-DE" dirty="0"/>
          </a:p>
        </p:txBody>
      </p:sp>
    </p:spTree>
    <p:extLst>
      <p:ext uri="{BB962C8B-B14F-4D97-AF65-F5344CB8AC3E}">
        <p14:creationId xmlns:p14="http://schemas.microsoft.com/office/powerpoint/2010/main" val="1586710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01039" y="136525"/>
            <a:ext cx="10496699" cy="1325563"/>
          </a:xfrm>
        </p:spPr>
        <p:txBody>
          <a:bodyPr/>
          <a:lstStyle/>
          <a:p>
            <a:r>
              <a:rPr lang="de-DE" dirty="0"/>
              <a:t>Weitergehende Härtung des AD und DC</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201039" y="1271081"/>
            <a:ext cx="12055812" cy="5586919"/>
          </a:xfrm>
        </p:spPr>
        <p:txBody>
          <a:bodyPr>
            <a:normAutofit/>
          </a:bodyPr>
          <a:lstStyle/>
          <a:p>
            <a:r>
              <a:rPr lang="de-DE" dirty="0" err="1"/>
              <a:t>Active</a:t>
            </a:r>
            <a:r>
              <a:rPr lang="de-DE" dirty="0"/>
              <a:t> </a:t>
            </a:r>
            <a:r>
              <a:rPr lang="de-DE" dirty="0" err="1"/>
              <a:t>Diectory</a:t>
            </a:r>
            <a:r>
              <a:rPr lang="de-DE" dirty="0"/>
              <a:t> / Windows Server Absicherung (sehr gute Artikelserie):</a:t>
            </a:r>
            <a:br>
              <a:rPr lang="de-DE" dirty="0"/>
            </a:br>
            <a:r>
              <a:rPr lang="de-DE" dirty="0">
                <a:hlinkClick r:id="rId2"/>
              </a:rPr>
              <a:t>https://www.msxfaq.de/windows/sicherheit/checkliste_active_directory_absicherung.htm</a:t>
            </a:r>
            <a:r>
              <a:rPr lang="de-DE" dirty="0"/>
              <a:t> </a:t>
            </a:r>
          </a:p>
          <a:p>
            <a:r>
              <a:rPr lang="de-DE" dirty="0"/>
              <a:t>Best </a:t>
            </a:r>
            <a:r>
              <a:rPr lang="de-DE" dirty="0" err="1"/>
              <a:t>practices</a:t>
            </a:r>
            <a:r>
              <a:rPr lang="de-DE" dirty="0"/>
              <a:t> in </a:t>
            </a:r>
            <a:r>
              <a:rPr lang="de-DE" dirty="0" err="1"/>
              <a:t>securing</a:t>
            </a:r>
            <a:r>
              <a:rPr lang="de-DE" dirty="0"/>
              <a:t> </a:t>
            </a:r>
            <a:r>
              <a:rPr lang="de-DE" dirty="0" err="1"/>
              <a:t>Active</a:t>
            </a:r>
            <a:r>
              <a:rPr lang="de-DE" dirty="0"/>
              <a:t> Directory (Microsoft):</a:t>
            </a:r>
            <a:br>
              <a:rPr lang="de-DE" dirty="0"/>
            </a:br>
            <a:r>
              <a:rPr lang="de-DE" sz="2400" dirty="0">
                <a:hlinkClick r:id="rId3"/>
              </a:rPr>
              <a:t>https://learn.microsoft.com/en-us/windows-server/identity/ad-ds/plan/security-best-practices/best-practices-for-securing-active-directory</a:t>
            </a:r>
            <a:r>
              <a:rPr lang="de-DE" sz="2400" dirty="0"/>
              <a:t> </a:t>
            </a:r>
          </a:p>
          <a:p>
            <a:r>
              <a:rPr lang="de-DE" dirty="0"/>
              <a:t>Microsoft Security Compliance Toolkit anwenden: </a:t>
            </a:r>
            <a:r>
              <a:rPr lang="de-DE" dirty="0">
                <a:hlinkClick r:id="rId4"/>
              </a:rPr>
              <a:t>https://www.microsoft.com/en-us/download/details.aspx?id=55319</a:t>
            </a:r>
            <a:r>
              <a:rPr lang="de-DE" dirty="0"/>
              <a:t> </a:t>
            </a:r>
          </a:p>
          <a:p>
            <a:r>
              <a:rPr lang="de-DE" dirty="0"/>
              <a:t>Security Baseline </a:t>
            </a:r>
            <a:r>
              <a:rPr lang="de-DE" dirty="0" err="1"/>
              <a:t>Policies</a:t>
            </a:r>
            <a:r>
              <a:rPr lang="de-DE" dirty="0"/>
              <a:t> verwenden </a:t>
            </a:r>
            <a:r>
              <a:rPr lang="de-DE" dirty="0">
                <a:hlinkClick r:id="rId5"/>
              </a:rPr>
              <a:t>https://www.security-insider.de/haertungsmassnahmen-fuer-das-active-directory-a-781dd981e04b9a67631cf6369da675de/</a:t>
            </a:r>
            <a:r>
              <a:rPr lang="de-DE" dirty="0"/>
              <a:t> </a:t>
            </a:r>
          </a:p>
        </p:txBody>
      </p:sp>
    </p:spTree>
    <p:extLst>
      <p:ext uri="{BB962C8B-B14F-4D97-AF65-F5344CB8AC3E}">
        <p14:creationId xmlns:p14="http://schemas.microsoft.com/office/powerpoint/2010/main" val="999374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D7E4F-BDE4-9E49-5BA5-8924FB828A60}"/>
              </a:ext>
            </a:extLst>
          </p:cNvPr>
          <p:cNvSpPr>
            <a:spLocks noGrp="1"/>
          </p:cNvSpPr>
          <p:nvPr>
            <p:ph type="title"/>
          </p:nvPr>
        </p:nvSpPr>
        <p:spPr>
          <a:xfrm>
            <a:off x="838200" y="87633"/>
            <a:ext cx="10515600" cy="1325563"/>
          </a:xfrm>
        </p:spPr>
        <p:txBody>
          <a:bodyPr>
            <a:normAutofit/>
          </a:bodyPr>
          <a:lstStyle/>
          <a:p>
            <a:r>
              <a:rPr lang="de-DE" dirty="0"/>
              <a:t>Windows Core – ohne "Desktop Experience"</a:t>
            </a:r>
            <a:br>
              <a:rPr lang="de-DE" dirty="0"/>
            </a:br>
            <a:r>
              <a:rPr lang="de-DE" sz="2800" dirty="0"/>
              <a:t>(Vollständige Verwaltung nur über Windows-Admin-Center)</a:t>
            </a:r>
            <a:endParaRPr lang="de-DE" dirty="0"/>
          </a:p>
        </p:txBody>
      </p:sp>
      <p:pic>
        <p:nvPicPr>
          <p:cNvPr id="5" name="Grafik 4">
            <a:extLst>
              <a:ext uri="{FF2B5EF4-FFF2-40B4-BE49-F238E27FC236}">
                <a16:creationId xmlns:a16="http://schemas.microsoft.com/office/drawing/2014/main" id="{25D3EB1F-6B66-9DB4-41A5-7113D9807D3A}"/>
              </a:ext>
            </a:extLst>
          </p:cNvPr>
          <p:cNvPicPr>
            <a:picLocks noChangeAspect="1"/>
          </p:cNvPicPr>
          <p:nvPr/>
        </p:nvPicPr>
        <p:blipFill rotWithShape="1">
          <a:blip r:embed="rId2"/>
          <a:srcRect b="24148"/>
          <a:stretch/>
        </p:blipFill>
        <p:spPr>
          <a:xfrm>
            <a:off x="838200" y="1413196"/>
            <a:ext cx="9752068" cy="5444804"/>
          </a:xfrm>
          <a:prstGeom prst="rect">
            <a:avLst/>
          </a:prstGeom>
        </p:spPr>
      </p:pic>
      <p:sp>
        <p:nvSpPr>
          <p:cNvPr id="6" name="Textfeld 5">
            <a:extLst>
              <a:ext uri="{FF2B5EF4-FFF2-40B4-BE49-F238E27FC236}">
                <a16:creationId xmlns:a16="http://schemas.microsoft.com/office/drawing/2014/main" id="{451DFE35-1833-B347-E702-A1DE655BAC4E}"/>
              </a:ext>
            </a:extLst>
          </p:cNvPr>
          <p:cNvSpPr txBox="1"/>
          <p:nvPr/>
        </p:nvSpPr>
        <p:spPr>
          <a:xfrm>
            <a:off x="10657524" y="3950932"/>
            <a:ext cx="1042273" cy="646331"/>
          </a:xfrm>
          <a:prstGeom prst="rect">
            <a:avLst/>
          </a:prstGeom>
          <a:noFill/>
        </p:spPr>
        <p:txBody>
          <a:bodyPr wrap="none" rtlCol="0">
            <a:spAutoFit/>
          </a:bodyPr>
          <a:lstStyle/>
          <a:p>
            <a:r>
              <a:rPr lang="de-DE" dirty="0" err="1"/>
              <a:t>SConfig</a:t>
            </a:r>
            <a:r>
              <a:rPr lang="de-DE" dirty="0"/>
              <a:t>-</a:t>
            </a:r>
            <a:br>
              <a:rPr lang="de-DE" dirty="0"/>
            </a:br>
            <a:r>
              <a:rPr lang="de-DE" dirty="0"/>
              <a:t>Konsole</a:t>
            </a:r>
          </a:p>
        </p:txBody>
      </p:sp>
    </p:spTree>
    <p:extLst>
      <p:ext uri="{BB962C8B-B14F-4D97-AF65-F5344CB8AC3E}">
        <p14:creationId xmlns:p14="http://schemas.microsoft.com/office/powerpoint/2010/main" val="2496321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6A973-4A65-C9B0-088A-1FD6D67ABDA2}"/>
              </a:ext>
            </a:extLst>
          </p:cNvPr>
          <p:cNvSpPr>
            <a:spLocks noGrp="1"/>
          </p:cNvSpPr>
          <p:nvPr>
            <p:ph type="title"/>
          </p:nvPr>
        </p:nvSpPr>
        <p:spPr/>
        <p:txBody>
          <a:bodyPr/>
          <a:lstStyle/>
          <a:p>
            <a:r>
              <a:rPr lang="de-DE" dirty="0"/>
              <a:t>Windows Admin-Center </a:t>
            </a:r>
            <a:br>
              <a:rPr lang="de-DE" dirty="0"/>
            </a:br>
            <a:r>
              <a:rPr lang="de-DE" dirty="0"/>
              <a:t>(Verwaltung u.a. von Windows Core-Servern)</a:t>
            </a:r>
          </a:p>
        </p:txBody>
      </p:sp>
      <p:pic>
        <p:nvPicPr>
          <p:cNvPr id="4" name="Grafik 3">
            <a:extLst>
              <a:ext uri="{FF2B5EF4-FFF2-40B4-BE49-F238E27FC236}">
                <a16:creationId xmlns:a16="http://schemas.microsoft.com/office/drawing/2014/main" id="{243054CD-A0C2-27A3-1BD4-690315BEE0EB}"/>
              </a:ext>
            </a:extLst>
          </p:cNvPr>
          <p:cNvPicPr>
            <a:picLocks noChangeAspect="1"/>
          </p:cNvPicPr>
          <p:nvPr/>
        </p:nvPicPr>
        <p:blipFill>
          <a:blip r:embed="rId2"/>
          <a:stretch>
            <a:fillRect/>
          </a:stretch>
        </p:blipFill>
        <p:spPr>
          <a:xfrm>
            <a:off x="947115" y="1671233"/>
            <a:ext cx="8259228" cy="5167312"/>
          </a:xfrm>
          <a:prstGeom prst="rect">
            <a:avLst/>
          </a:prstGeom>
          <a:ln>
            <a:solidFill>
              <a:schemeClr val="bg1">
                <a:lumMod val="75000"/>
              </a:schemeClr>
            </a:solidFill>
          </a:ln>
        </p:spPr>
      </p:pic>
    </p:spTree>
    <p:extLst>
      <p:ext uri="{BB962C8B-B14F-4D97-AF65-F5344CB8AC3E}">
        <p14:creationId xmlns:p14="http://schemas.microsoft.com/office/powerpoint/2010/main" val="3233752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695B11-5E8F-41EE-9035-0A22AEC321E2}"/>
              </a:ext>
            </a:extLst>
          </p:cNvPr>
          <p:cNvSpPr>
            <a:spLocks noGrp="1"/>
          </p:cNvSpPr>
          <p:nvPr>
            <p:ph type="title"/>
          </p:nvPr>
        </p:nvSpPr>
        <p:spPr/>
        <p:txBody>
          <a:bodyPr/>
          <a:lstStyle/>
          <a:p>
            <a:r>
              <a:rPr lang="de-DE" dirty="0"/>
              <a:t>Links</a:t>
            </a:r>
          </a:p>
        </p:txBody>
      </p:sp>
      <p:sp>
        <p:nvSpPr>
          <p:cNvPr id="3" name="Inhaltsplatzhalter 2">
            <a:extLst>
              <a:ext uri="{FF2B5EF4-FFF2-40B4-BE49-F238E27FC236}">
                <a16:creationId xmlns:a16="http://schemas.microsoft.com/office/drawing/2014/main" id="{DA1B2E55-A3C1-2E94-AD77-AECBBF8A123A}"/>
              </a:ext>
            </a:extLst>
          </p:cNvPr>
          <p:cNvSpPr>
            <a:spLocks noGrp="1"/>
          </p:cNvSpPr>
          <p:nvPr>
            <p:ph idx="1"/>
          </p:nvPr>
        </p:nvSpPr>
        <p:spPr>
          <a:xfrm>
            <a:off x="838199" y="1442546"/>
            <a:ext cx="11288949" cy="5312978"/>
          </a:xfrm>
        </p:spPr>
        <p:txBody>
          <a:bodyPr/>
          <a:lstStyle/>
          <a:p>
            <a:r>
              <a:rPr lang="de-DE" dirty="0"/>
              <a:t>Snapshot des AD anlegen (ersetzt kein Backup!):</a:t>
            </a:r>
            <a:br>
              <a:rPr lang="de-DE" dirty="0"/>
            </a:br>
            <a:r>
              <a:rPr lang="de-DE" dirty="0">
                <a:hlinkClick r:id="rId2"/>
              </a:rPr>
              <a:t>https://it-learner.de/einen-snapshot-der-active-directory-datenbank-vom-domaenencontroller-des-windows-servers-anfertigen/</a:t>
            </a:r>
            <a:r>
              <a:rPr lang="de-DE" dirty="0"/>
              <a:t> </a:t>
            </a:r>
          </a:p>
          <a:p>
            <a:r>
              <a:rPr lang="de-DE" dirty="0" err="1"/>
              <a:t>Active</a:t>
            </a:r>
            <a:r>
              <a:rPr lang="de-DE" dirty="0"/>
              <a:t> Directory Mini-Anleitung (alt aber immer noch korrekt):</a:t>
            </a:r>
            <a:br>
              <a:rPr lang="de-DE" dirty="0"/>
            </a:br>
            <a:r>
              <a:rPr lang="de-DE" sz="1200" dirty="0">
                <a:hlinkClick r:id="rId3"/>
              </a:rPr>
              <a:t>https://www.thomas-krenn.com/de/wiki/Active_Directory_Dom%C3%A4nendienste_unter_Windows_Server_2012_konfigurieren_und_Clients_damit_verbinden</a:t>
            </a:r>
            <a:endParaRPr lang="de-DE" sz="1100" dirty="0"/>
          </a:p>
          <a:p>
            <a:r>
              <a:rPr lang="de-DE" dirty="0"/>
              <a:t>Überblick Gruppenrichtlinien:</a:t>
            </a:r>
            <a:br>
              <a:rPr lang="de-DE" dirty="0"/>
            </a:br>
            <a:r>
              <a:rPr lang="de-DE" dirty="0">
                <a:hlinkClick r:id="rId4"/>
              </a:rPr>
              <a:t>https://www.varonis.com/de/blog/leitfaden-fur-den-gruppenrichtlinien-editor-konfigurieren-und-verwenden</a:t>
            </a:r>
            <a:r>
              <a:rPr lang="de-DE" dirty="0"/>
              <a:t> </a:t>
            </a:r>
          </a:p>
          <a:p>
            <a:r>
              <a:rPr lang="de-DE"/>
              <a:t>Microsoft </a:t>
            </a:r>
            <a:r>
              <a:rPr lang="de-DE" dirty="0"/>
              <a:t>Training: Gruppenrichtlinien</a:t>
            </a:r>
            <a:br>
              <a:rPr lang="de-DE" dirty="0"/>
            </a:br>
            <a:r>
              <a:rPr lang="de-DE" dirty="0">
                <a:hlinkClick r:id="rId5"/>
              </a:rPr>
              <a:t>https://learn.microsoft.com/de-de/training/modules/implement-group-policy-objects/</a:t>
            </a:r>
            <a:r>
              <a:rPr lang="de-DE" dirty="0"/>
              <a:t> </a:t>
            </a:r>
          </a:p>
          <a:p>
            <a:endParaRPr lang="de-DE" dirty="0"/>
          </a:p>
        </p:txBody>
      </p:sp>
    </p:spTree>
    <p:extLst>
      <p:ext uri="{BB962C8B-B14F-4D97-AF65-F5344CB8AC3E}">
        <p14:creationId xmlns:p14="http://schemas.microsoft.com/office/powerpoint/2010/main" val="370846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B40987-898F-BBC2-9A8B-4C799F1DB152}"/>
              </a:ext>
            </a:extLst>
          </p:cNvPr>
          <p:cNvSpPr>
            <a:spLocks noGrp="1"/>
          </p:cNvSpPr>
          <p:nvPr>
            <p:ph type="title"/>
          </p:nvPr>
        </p:nvSpPr>
        <p:spPr>
          <a:xfrm>
            <a:off x="371708" y="-27913"/>
            <a:ext cx="10326030" cy="1325563"/>
          </a:xfrm>
        </p:spPr>
        <p:txBody>
          <a:bodyPr/>
          <a:lstStyle/>
          <a:p>
            <a:r>
              <a:rPr lang="de-DE" dirty="0"/>
              <a:t>Namensraum im </a:t>
            </a:r>
            <a:r>
              <a:rPr lang="de-DE" dirty="0" err="1"/>
              <a:t>Active</a:t>
            </a:r>
            <a:r>
              <a:rPr lang="de-DE" dirty="0"/>
              <a:t> Directory</a:t>
            </a:r>
          </a:p>
        </p:txBody>
      </p:sp>
      <p:sp>
        <p:nvSpPr>
          <p:cNvPr id="3" name="Inhaltsplatzhalter 2">
            <a:extLst>
              <a:ext uri="{FF2B5EF4-FFF2-40B4-BE49-F238E27FC236}">
                <a16:creationId xmlns:a16="http://schemas.microsoft.com/office/drawing/2014/main" id="{1C1F13C3-A029-A447-4B5E-555D05DE69F2}"/>
              </a:ext>
            </a:extLst>
          </p:cNvPr>
          <p:cNvSpPr>
            <a:spLocks noGrp="1"/>
          </p:cNvSpPr>
          <p:nvPr>
            <p:ph idx="1"/>
          </p:nvPr>
        </p:nvSpPr>
        <p:spPr>
          <a:xfrm>
            <a:off x="94594" y="1150883"/>
            <a:ext cx="7880343" cy="5707117"/>
          </a:xfrm>
        </p:spPr>
        <p:txBody>
          <a:bodyPr>
            <a:normAutofit fontScale="92500" lnSpcReduction="10000"/>
          </a:bodyPr>
          <a:lstStyle/>
          <a:p>
            <a:r>
              <a:rPr lang="de-DE" dirty="0"/>
              <a:t>Mit </a:t>
            </a:r>
            <a:r>
              <a:rPr lang="de-DE" dirty="0" err="1"/>
              <a:t>Active</a:t>
            </a:r>
            <a:r>
              <a:rPr lang="de-DE" dirty="0"/>
              <a:t> Directory lassen sich auch mehrere Domains </a:t>
            </a:r>
            <a:r>
              <a:rPr lang="de-DE" b="0" i="0" dirty="0">
                <a:solidFill>
                  <a:srgbClr val="0D0D0D"/>
                </a:solidFill>
                <a:effectLst/>
                <a:highlight>
                  <a:srgbClr val="FFFFFF"/>
                </a:highlight>
                <a:latin typeface="Söhne"/>
              </a:rPr>
              <a:t>in einer Baumstruktur (</a:t>
            </a:r>
            <a:r>
              <a:rPr lang="de-DE" b="0" i="0" dirty="0" err="1">
                <a:solidFill>
                  <a:srgbClr val="0D0D0D"/>
                </a:solidFill>
                <a:effectLst/>
                <a:highlight>
                  <a:srgbClr val="FFFFFF"/>
                </a:highlight>
                <a:latin typeface="Söhne"/>
              </a:rPr>
              <a:t>Tree</a:t>
            </a:r>
            <a:r>
              <a:rPr lang="de-DE" dirty="0">
                <a:solidFill>
                  <a:srgbClr val="0D0D0D"/>
                </a:solidFill>
                <a:highlight>
                  <a:srgbClr val="FFFFFF"/>
                </a:highlight>
                <a:latin typeface="Söhne"/>
              </a:rPr>
              <a:t>) </a:t>
            </a:r>
            <a:r>
              <a:rPr lang="de-DE" b="0" i="0" dirty="0">
                <a:solidFill>
                  <a:srgbClr val="0D0D0D"/>
                </a:solidFill>
                <a:effectLst/>
                <a:highlight>
                  <a:srgbClr val="FFFFFF"/>
                </a:highlight>
                <a:latin typeface="Söhne"/>
              </a:rPr>
              <a:t>organisieren, wobei jede Domäne eine vertrauenswürdige Beziehung zu einer übergeordneten Domäne hat. Ein Wald (Forest) ist eine Sammlung von einem oder mehreren Bäumen, die eine gemeinsame Konfiguration teilen.</a:t>
            </a:r>
          </a:p>
          <a:p>
            <a:r>
              <a:rPr lang="de-DE" dirty="0">
                <a:solidFill>
                  <a:srgbClr val="0D0D0D"/>
                </a:solidFill>
                <a:highlight>
                  <a:srgbClr val="FFFFFF"/>
                </a:highlight>
                <a:latin typeface="Söhne"/>
              </a:rPr>
              <a:t>Jedes Objekt im </a:t>
            </a:r>
            <a:r>
              <a:rPr lang="de-DE" dirty="0" err="1">
                <a:solidFill>
                  <a:srgbClr val="0D0D0D"/>
                </a:solidFill>
                <a:highlight>
                  <a:srgbClr val="FFFFFF"/>
                </a:highlight>
                <a:latin typeface="Söhne"/>
              </a:rPr>
              <a:t>Tree</a:t>
            </a:r>
            <a:r>
              <a:rPr lang="de-DE" dirty="0">
                <a:solidFill>
                  <a:srgbClr val="0D0D0D"/>
                </a:solidFill>
                <a:highlight>
                  <a:srgbClr val="FFFFFF"/>
                </a:highlight>
                <a:latin typeface="Söhne"/>
              </a:rPr>
              <a:t> / Forest lässt sich durch einen eindeutigen Namen identifizieren, entweder in der LDAP (DN-) Schreibweise oder als URL (</a:t>
            </a:r>
            <a:r>
              <a:rPr lang="de-DE" dirty="0" err="1">
                <a:solidFill>
                  <a:srgbClr val="0D0D0D"/>
                </a:solidFill>
                <a:highlight>
                  <a:srgbClr val="FFFFFF"/>
                </a:highlight>
                <a:latin typeface="Söhne"/>
              </a:rPr>
              <a:t>Canonical</a:t>
            </a:r>
            <a:r>
              <a:rPr lang="de-DE" dirty="0">
                <a:solidFill>
                  <a:srgbClr val="0D0D0D"/>
                </a:solidFill>
                <a:highlight>
                  <a:srgbClr val="FFFFFF"/>
                </a:highlight>
                <a:latin typeface="Söhne"/>
              </a:rPr>
              <a:t>)</a:t>
            </a:r>
          </a:p>
          <a:p>
            <a:r>
              <a:rPr lang="de-DE" dirty="0">
                <a:solidFill>
                  <a:srgbClr val="0D0D0D"/>
                </a:solidFill>
                <a:highlight>
                  <a:srgbClr val="FFFFFF"/>
                </a:highlight>
                <a:latin typeface="Söhne"/>
              </a:rPr>
              <a:t>LDAP Abkürzungen für DN (</a:t>
            </a:r>
            <a:r>
              <a:rPr lang="de-DE" dirty="0" err="1">
                <a:solidFill>
                  <a:srgbClr val="0D0D0D"/>
                </a:solidFill>
                <a:highlight>
                  <a:srgbClr val="FFFFFF"/>
                </a:highlight>
                <a:latin typeface="Söhne"/>
              </a:rPr>
              <a:t>Distinguished</a:t>
            </a:r>
            <a:r>
              <a:rPr lang="de-DE" dirty="0">
                <a:solidFill>
                  <a:srgbClr val="0D0D0D"/>
                </a:solidFill>
                <a:highlight>
                  <a:srgbClr val="FFFFFF"/>
                </a:highlight>
                <a:latin typeface="Söhne"/>
              </a:rPr>
              <a:t> Name):</a:t>
            </a:r>
          </a:p>
          <a:p>
            <a:pPr lvl="1"/>
            <a:r>
              <a:rPr lang="de-DE" dirty="0">
                <a:solidFill>
                  <a:srgbClr val="0D0D0D"/>
                </a:solidFill>
                <a:highlight>
                  <a:srgbClr val="FFFFFF"/>
                </a:highlight>
                <a:latin typeface="Söhne"/>
              </a:rPr>
              <a:t>dc = Domain </a:t>
            </a:r>
            <a:r>
              <a:rPr lang="de-DE" dirty="0" err="1">
                <a:solidFill>
                  <a:srgbClr val="0D0D0D"/>
                </a:solidFill>
                <a:highlight>
                  <a:srgbClr val="FFFFFF"/>
                </a:highlight>
                <a:latin typeface="Söhne"/>
              </a:rPr>
              <a:t>Component</a:t>
            </a:r>
            <a:r>
              <a:rPr lang="de-DE" dirty="0">
                <a:solidFill>
                  <a:srgbClr val="0D0D0D"/>
                </a:solidFill>
                <a:highlight>
                  <a:srgbClr val="FFFFFF"/>
                </a:highlight>
                <a:latin typeface="Söhne"/>
              </a:rPr>
              <a:t> (Teile des Domainnamens)</a:t>
            </a:r>
          </a:p>
          <a:p>
            <a:pPr lvl="1"/>
            <a:r>
              <a:rPr lang="de-DE" dirty="0" err="1"/>
              <a:t>ou</a:t>
            </a:r>
            <a:r>
              <a:rPr lang="de-DE" dirty="0"/>
              <a:t> = Organizational Unit (Unterorganisation)</a:t>
            </a:r>
          </a:p>
          <a:p>
            <a:pPr lvl="1"/>
            <a:r>
              <a:rPr lang="de-DE" dirty="0"/>
              <a:t>cn = </a:t>
            </a:r>
            <a:r>
              <a:rPr lang="de-DE" dirty="0" err="1"/>
              <a:t>common</a:t>
            </a:r>
            <a:r>
              <a:rPr lang="de-DE" dirty="0"/>
              <a:t> </a:t>
            </a:r>
            <a:r>
              <a:rPr lang="de-DE" dirty="0" err="1"/>
              <a:t>name</a:t>
            </a:r>
            <a:r>
              <a:rPr lang="de-DE" dirty="0"/>
              <a:t> (frei wählbarer Name, z.B. f. User oder Container)</a:t>
            </a:r>
          </a:p>
          <a:p>
            <a:pPr marL="457200" lvl="1" indent="0">
              <a:buNone/>
            </a:pPr>
            <a:r>
              <a:rPr lang="de-DE" b="1" dirty="0"/>
              <a:t>(Beispiel: cn</a:t>
            </a:r>
            <a:r>
              <a:rPr lang="en-US" b="1" dirty="0"/>
              <a:t>=Jimmy Smith, </a:t>
            </a:r>
            <a:r>
              <a:rPr lang="en-US" b="1" dirty="0" err="1"/>
              <a:t>ou</a:t>
            </a:r>
            <a:r>
              <a:rPr lang="en-US" b="1" dirty="0"/>
              <a:t>=anglophone, dc=</a:t>
            </a:r>
            <a:r>
              <a:rPr lang="en-US" b="1" dirty="0" err="1"/>
              <a:t>canada</a:t>
            </a:r>
            <a:r>
              <a:rPr lang="en-US" b="1" dirty="0"/>
              <a:t>, dc=</a:t>
            </a:r>
            <a:r>
              <a:rPr lang="en-US" b="1" dirty="0" err="1"/>
              <a:t>myCompany</a:t>
            </a:r>
            <a:r>
              <a:rPr lang="en-US" b="1" dirty="0"/>
              <a:t>, dc=com)</a:t>
            </a:r>
            <a:endParaRPr lang="de-DE" b="1" dirty="0"/>
          </a:p>
        </p:txBody>
      </p:sp>
      <p:pic>
        <p:nvPicPr>
          <p:cNvPr id="4" name="Grafik 3">
            <a:extLst>
              <a:ext uri="{FF2B5EF4-FFF2-40B4-BE49-F238E27FC236}">
                <a16:creationId xmlns:a16="http://schemas.microsoft.com/office/drawing/2014/main" id="{ECE2B504-6627-9C0A-512E-40A429142E7E}"/>
              </a:ext>
            </a:extLst>
          </p:cNvPr>
          <p:cNvPicPr>
            <a:picLocks noChangeAspect="1"/>
          </p:cNvPicPr>
          <p:nvPr/>
        </p:nvPicPr>
        <p:blipFill>
          <a:blip r:embed="rId2"/>
          <a:stretch>
            <a:fillRect/>
          </a:stretch>
        </p:blipFill>
        <p:spPr>
          <a:xfrm>
            <a:off x="8030116" y="1537568"/>
            <a:ext cx="4011993" cy="4270544"/>
          </a:xfrm>
          <a:prstGeom prst="rect">
            <a:avLst/>
          </a:prstGeom>
        </p:spPr>
      </p:pic>
      <p:sp>
        <p:nvSpPr>
          <p:cNvPr id="5" name="Textfeld 4">
            <a:extLst>
              <a:ext uri="{FF2B5EF4-FFF2-40B4-BE49-F238E27FC236}">
                <a16:creationId xmlns:a16="http://schemas.microsoft.com/office/drawing/2014/main" id="{8ED94579-0EB3-B0CB-31CC-24D58F14E984}"/>
              </a:ext>
            </a:extLst>
          </p:cNvPr>
          <p:cNvSpPr txBox="1"/>
          <p:nvPr/>
        </p:nvSpPr>
        <p:spPr>
          <a:xfrm>
            <a:off x="9734499" y="1617700"/>
            <a:ext cx="1639295" cy="369332"/>
          </a:xfrm>
          <a:prstGeom prst="rect">
            <a:avLst/>
          </a:prstGeom>
          <a:noFill/>
        </p:spPr>
        <p:txBody>
          <a:bodyPr wrap="none" rtlCol="0">
            <a:spAutoFit/>
          </a:bodyPr>
          <a:lstStyle/>
          <a:p>
            <a:r>
              <a:rPr lang="de-DE" dirty="0">
                <a:solidFill>
                  <a:srgbClr val="FF0000"/>
                </a:solidFill>
              </a:rPr>
              <a:t>company.com</a:t>
            </a:r>
          </a:p>
        </p:txBody>
      </p:sp>
      <p:sp>
        <p:nvSpPr>
          <p:cNvPr id="6" name="Textfeld 5">
            <a:extLst>
              <a:ext uri="{FF2B5EF4-FFF2-40B4-BE49-F238E27FC236}">
                <a16:creationId xmlns:a16="http://schemas.microsoft.com/office/drawing/2014/main" id="{9372C7D2-FB8D-3140-8D4C-4B175C7E8515}"/>
              </a:ext>
            </a:extLst>
          </p:cNvPr>
          <p:cNvSpPr txBox="1"/>
          <p:nvPr/>
        </p:nvSpPr>
        <p:spPr>
          <a:xfrm>
            <a:off x="7674115" y="3792431"/>
            <a:ext cx="2606611" cy="307777"/>
          </a:xfrm>
          <a:prstGeom prst="rect">
            <a:avLst/>
          </a:prstGeom>
          <a:noFill/>
        </p:spPr>
        <p:txBody>
          <a:bodyPr wrap="none" rtlCol="0">
            <a:spAutoFit/>
          </a:bodyPr>
          <a:lstStyle/>
          <a:p>
            <a:r>
              <a:rPr lang="de-DE" sz="1400" dirty="0">
                <a:solidFill>
                  <a:srgbClr val="FF0000"/>
                </a:solidFill>
              </a:rPr>
              <a:t>Quebec.Canada.company.com</a:t>
            </a:r>
          </a:p>
        </p:txBody>
      </p:sp>
      <p:sp>
        <p:nvSpPr>
          <p:cNvPr id="7" name="Textfeld 6">
            <a:extLst>
              <a:ext uri="{FF2B5EF4-FFF2-40B4-BE49-F238E27FC236}">
                <a16:creationId xmlns:a16="http://schemas.microsoft.com/office/drawing/2014/main" id="{3FB5E4B5-D1BD-877E-7A92-33F6A7B38DA0}"/>
              </a:ext>
            </a:extLst>
          </p:cNvPr>
          <p:cNvSpPr txBox="1"/>
          <p:nvPr/>
        </p:nvSpPr>
        <p:spPr>
          <a:xfrm>
            <a:off x="8142973" y="5874433"/>
            <a:ext cx="3332194" cy="276999"/>
          </a:xfrm>
          <a:prstGeom prst="rect">
            <a:avLst/>
          </a:prstGeom>
          <a:noFill/>
        </p:spPr>
        <p:txBody>
          <a:bodyPr wrap="none" rtlCol="0">
            <a:spAutoFit/>
          </a:bodyPr>
          <a:lstStyle/>
          <a:p>
            <a:r>
              <a:rPr lang="de-DE" sz="1200" b="1" dirty="0">
                <a:solidFill>
                  <a:srgbClr val="FF0000"/>
                </a:solidFill>
              </a:rPr>
              <a:t>Quebec.Canada.company.com/</a:t>
            </a:r>
            <a:r>
              <a:rPr lang="de-DE" sz="1200" b="1" dirty="0" err="1">
                <a:solidFill>
                  <a:srgbClr val="FF0000"/>
                </a:solidFill>
              </a:rPr>
              <a:t>Francophone</a:t>
            </a:r>
            <a:endParaRPr lang="de-DE" sz="1200" b="1" dirty="0">
              <a:solidFill>
                <a:srgbClr val="FF0000"/>
              </a:solidFill>
            </a:endParaRPr>
          </a:p>
        </p:txBody>
      </p:sp>
    </p:spTree>
    <p:extLst>
      <p:ext uri="{BB962C8B-B14F-4D97-AF65-F5344CB8AC3E}">
        <p14:creationId xmlns:p14="http://schemas.microsoft.com/office/powerpoint/2010/main" val="58633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03C11-8321-B403-0208-74F7E5E9F02A}"/>
              </a:ext>
            </a:extLst>
          </p:cNvPr>
          <p:cNvSpPr>
            <a:spLocks noGrp="1"/>
          </p:cNvSpPr>
          <p:nvPr>
            <p:ph type="title"/>
          </p:nvPr>
        </p:nvSpPr>
        <p:spPr/>
        <p:txBody>
          <a:bodyPr/>
          <a:lstStyle/>
          <a:p>
            <a:r>
              <a:rPr lang="de-DE" dirty="0"/>
              <a:t>Installation Windows Server</a:t>
            </a:r>
          </a:p>
        </p:txBody>
      </p:sp>
      <p:sp>
        <p:nvSpPr>
          <p:cNvPr id="3" name="Inhaltsplatzhalter 2">
            <a:extLst>
              <a:ext uri="{FF2B5EF4-FFF2-40B4-BE49-F238E27FC236}">
                <a16:creationId xmlns:a16="http://schemas.microsoft.com/office/drawing/2014/main" id="{5662BA54-BFBB-88FC-19A0-1BB962EAC834}"/>
              </a:ext>
            </a:extLst>
          </p:cNvPr>
          <p:cNvSpPr>
            <a:spLocks noGrp="1"/>
          </p:cNvSpPr>
          <p:nvPr>
            <p:ph idx="1"/>
          </p:nvPr>
        </p:nvSpPr>
        <p:spPr>
          <a:xfrm>
            <a:off x="298230" y="1227458"/>
            <a:ext cx="11893770" cy="5687692"/>
          </a:xfrm>
        </p:spPr>
        <p:txBody>
          <a:bodyPr>
            <a:normAutofit fontScale="85000" lnSpcReduction="10000"/>
          </a:bodyPr>
          <a:lstStyle/>
          <a:p>
            <a:r>
              <a:rPr lang="de-DE" dirty="0"/>
              <a:t>180 Tage Evaluation Version von Windows Server als ISO:</a:t>
            </a:r>
          </a:p>
          <a:p>
            <a:pPr lvl="1"/>
            <a:r>
              <a:rPr lang="de-DE" dirty="0"/>
              <a:t>Windows 2019 </a:t>
            </a:r>
            <a:r>
              <a:rPr lang="de-DE" dirty="0">
                <a:hlinkClick r:id="rId2"/>
              </a:rPr>
              <a:t>https://www.microsoft.com/de-de/evalcenter/evaluate-windows-server-2019</a:t>
            </a:r>
            <a:r>
              <a:rPr lang="de-DE" dirty="0"/>
              <a:t> </a:t>
            </a:r>
            <a:br>
              <a:rPr lang="de-DE" dirty="0"/>
            </a:br>
            <a:r>
              <a:rPr lang="de-DE" dirty="0"/>
              <a:t>Windows 2022: </a:t>
            </a:r>
            <a:r>
              <a:rPr lang="de-DE" dirty="0">
                <a:hlinkClick r:id="rId3"/>
              </a:rPr>
              <a:t>https://www.microsoft.com/en-us/evalcenter/download-windows-server-2022</a:t>
            </a:r>
            <a:r>
              <a:rPr lang="de-DE" dirty="0"/>
              <a:t> </a:t>
            </a:r>
            <a:br>
              <a:rPr lang="de-DE" dirty="0"/>
            </a:br>
            <a:r>
              <a:rPr lang="de-DE" dirty="0"/>
              <a:t>Wichtig: Jeweils die "Desktop Experience" auswählen, die anderen Versionen haben keinen Desktop!</a:t>
            </a:r>
          </a:p>
          <a:p>
            <a:pPr lvl="1"/>
            <a:r>
              <a:rPr lang="de-DE" dirty="0"/>
              <a:t>Alternative: Fertig installierte Server-VM in Microsoft Azure testen: </a:t>
            </a:r>
            <a:r>
              <a:rPr lang="de-DE" dirty="0">
                <a:hlinkClick r:id="rId4"/>
              </a:rPr>
              <a:t>https://portal.azure.com/</a:t>
            </a:r>
            <a:r>
              <a:rPr lang="de-DE" dirty="0"/>
              <a:t> </a:t>
            </a:r>
          </a:p>
          <a:p>
            <a:r>
              <a:rPr lang="de-DE" dirty="0"/>
              <a:t>Mit Hilfe der ISO-Datei den Windows Server in Virtual Box als VM installieren</a:t>
            </a:r>
          </a:p>
          <a:p>
            <a:pPr lvl="1"/>
            <a:r>
              <a:rPr lang="de-DE" dirty="0"/>
              <a:t>2+ CPU-Kerne empfohlen</a:t>
            </a:r>
          </a:p>
          <a:p>
            <a:pPr lvl="1"/>
            <a:r>
              <a:rPr lang="de-DE" dirty="0"/>
              <a:t>Mindestens &gt;2GB, besser 4GB RAM für die VM</a:t>
            </a:r>
          </a:p>
          <a:p>
            <a:r>
              <a:rPr lang="de-DE" dirty="0"/>
              <a:t>Benutzeraccount-Passwort muss Sicherheitsanforderungen genügen und muss Admin Rechte haben (Benutzergruppe Administratoren)</a:t>
            </a:r>
          </a:p>
          <a:p>
            <a:pPr lvl="1"/>
            <a:r>
              <a:rPr lang="de-DE" dirty="0"/>
              <a:t>Mindestens 8 Buchstaben, darf nicht den Benutzernamen enthalten</a:t>
            </a:r>
          </a:p>
          <a:p>
            <a:pPr lvl="1"/>
            <a:r>
              <a:rPr lang="de-DE" dirty="0"/>
              <a:t>3 der folgenden Zeichentypen: Großbuchstaben, Kleinbuchstaben, Ziffern, Sonderzeichen, Unicodezeichen</a:t>
            </a:r>
          </a:p>
          <a:p>
            <a:r>
              <a:rPr lang="de-DE" dirty="0"/>
              <a:t>Empfehlung: Sprache Englisch, Regionaleinstellung Deutschland</a:t>
            </a:r>
          </a:p>
          <a:p>
            <a:r>
              <a:rPr lang="de-DE" dirty="0"/>
              <a:t>Der Server sollte eine feste lokale IP-Adresse haben, entweder in den Netzwerkeinstellungen festlegen oder über den DHCP Server eine feste IP vergeben.</a:t>
            </a:r>
          </a:p>
          <a:p>
            <a:endParaRPr lang="de-DE" dirty="0"/>
          </a:p>
        </p:txBody>
      </p:sp>
      <p:pic>
        <p:nvPicPr>
          <p:cNvPr id="5" name="Grafik 4" descr="Ein Bild, das Text, Screenshot, Schrift, Reihe enthält.&#10;&#10;Automatisch generierte Beschreibung">
            <a:extLst>
              <a:ext uri="{FF2B5EF4-FFF2-40B4-BE49-F238E27FC236}">
                <a16:creationId xmlns:a16="http://schemas.microsoft.com/office/drawing/2014/main" id="{95B530BF-DD63-41AD-4001-CB41C00B6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8167" y="57697"/>
            <a:ext cx="4033163" cy="1169761"/>
          </a:xfrm>
          <a:prstGeom prst="rect">
            <a:avLst/>
          </a:prstGeom>
        </p:spPr>
      </p:pic>
    </p:spTree>
    <p:extLst>
      <p:ext uri="{BB962C8B-B14F-4D97-AF65-F5344CB8AC3E}">
        <p14:creationId xmlns:p14="http://schemas.microsoft.com/office/powerpoint/2010/main" val="2331992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lnSpcReduction="10000"/>
          </a:bodyPr>
          <a:lstStyle/>
          <a:p>
            <a:r>
              <a:rPr lang="de-DE" b="0" i="0" dirty="0">
                <a:solidFill>
                  <a:srgbClr val="0D0D0D"/>
                </a:solidFill>
                <a:effectLst/>
                <a:highlight>
                  <a:srgbClr val="FFFFFF"/>
                </a:highlight>
                <a:latin typeface="Söhne"/>
              </a:rPr>
              <a:t>Zunächst muss (im Server-Manager) die </a:t>
            </a:r>
            <a:r>
              <a:rPr lang="de-DE" b="1" i="0" dirty="0" err="1">
                <a:solidFill>
                  <a:srgbClr val="0D0D0D"/>
                </a:solidFill>
                <a:effectLst/>
                <a:highlight>
                  <a:srgbClr val="FFFFFF"/>
                </a:highlight>
                <a:latin typeface="Söhne"/>
              </a:rPr>
              <a:t>Active</a:t>
            </a:r>
            <a:r>
              <a:rPr lang="de-DE" b="1" i="0" dirty="0">
                <a:solidFill>
                  <a:srgbClr val="0D0D0D"/>
                </a:solidFill>
                <a:effectLst/>
                <a:highlight>
                  <a:srgbClr val="FFFFFF"/>
                </a:highlight>
                <a:latin typeface="Söhne"/>
              </a:rPr>
              <a:t> Directory Domain Services-</a:t>
            </a:r>
            <a:r>
              <a:rPr lang="de-DE" b="0" i="0" dirty="0">
                <a:solidFill>
                  <a:srgbClr val="0D0D0D"/>
                </a:solidFill>
                <a:effectLst/>
                <a:highlight>
                  <a:srgbClr val="FFFFFF"/>
                </a:highlight>
                <a:latin typeface="Söhne"/>
              </a:rPr>
              <a:t>Rolle auf einem Windows Server </a:t>
            </a:r>
            <a:r>
              <a:rPr lang="de-DE" dirty="0">
                <a:solidFill>
                  <a:srgbClr val="0D0D0D"/>
                </a:solidFill>
                <a:highlight>
                  <a:srgbClr val="FFFFFF"/>
                </a:highlight>
                <a:latin typeface="Söhne"/>
              </a:rPr>
              <a:t>i</a:t>
            </a:r>
            <a:r>
              <a:rPr lang="de-DE" b="0" i="0" dirty="0">
                <a:solidFill>
                  <a:srgbClr val="0D0D0D"/>
                </a:solidFill>
                <a:effectLst/>
                <a:highlight>
                  <a:srgbClr val="FFFFFF"/>
                </a:highlight>
                <a:latin typeface="Söhne"/>
              </a:rPr>
              <a:t>nstalliert werden. Der wird dann zum Domain-Controller (DC) "</a:t>
            </a:r>
            <a:r>
              <a:rPr lang="de-DE" b="0" i="0" dirty="0" err="1">
                <a:solidFill>
                  <a:srgbClr val="0D0D0D"/>
                </a:solidFill>
                <a:effectLst/>
                <a:highlight>
                  <a:srgbClr val="FFFFFF"/>
                </a:highlight>
                <a:latin typeface="Söhne"/>
              </a:rPr>
              <a:t>promoted</a:t>
            </a:r>
            <a:r>
              <a:rPr lang="de-DE" b="0" i="0" dirty="0">
                <a:solidFill>
                  <a:srgbClr val="0D0D0D"/>
                </a:solidFill>
                <a:effectLst/>
                <a:highlight>
                  <a:srgbClr val="FFFFFF"/>
                </a:highlight>
                <a:latin typeface="Söhne"/>
              </a:rPr>
              <a:t>". </a:t>
            </a:r>
            <a:br>
              <a:rPr lang="de-DE" b="0" i="0" dirty="0">
                <a:solidFill>
                  <a:srgbClr val="0D0D0D"/>
                </a:solidFill>
                <a:effectLst/>
                <a:highlight>
                  <a:srgbClr val="FFFFFF"/>
                </a:highlight>
                <a:latin typeface="Söhne"/>
              </a:rPr>
            </a:br>
            <a:r>
              <a:rPr lang="de-DE" b="1" i="0" u="sng" dirty="0">
                <a:solidFill>
                  <a:srgbClr val="0D0D0D"/>
                </a:solidFill>
                <a:effectLst/>
                <a:highlight>
                  <a:srgbClr val="FFFFFF"/>
                </a:highlight>
                <a:latin typeface="Söhne"/>
              </a:rPr>
              <a:t>Pro-Tipp: </a:t>
            </a:r>
            <a:r>
              <a:rPr lang="de-DE" dirty="0">
                <a:solidFill>
                  <a:srgbClr val="0D0D0D"/>
                </a:solidFill>
                <a:highlight>
                  <a:srgbClr val="FFFFFF"/>
                </a:highlight>
                <a:latin typeface="Söhne"/>
              </a:rPr>
              <a:t>Unbedingt vorher </a:t>
            </a:r>
            <a:r>
              <a:rPr lang="de-DE" b="0" i="0" dirty="0">
                <a:solidFill>
                  <a:srgbClr val="0D0D0D"/>
                </a:solidFill>
                <a:effectLst/>
                <a:highlight>
                  <a:srgbClr val="FFFFFF"/>
                </a:highlight>
                <a:latin typeface="Söhne"/>
              </a:rPr>
              <a:t>Servernamen festlegen, lässt sich später nur schwer ändern!</a:t>
            </a:r>
          </a:p>
          <a:p>
            <a:r>
              <a:rPr lang="de-DE" dirty="0">
                <a:solidFill>
                  <a:srgbClr val="0D0D0D"/>
                </a:solidFill>
                <a:highlight>
                  <a:srgbClr val="FFFFFF"/>
                </a:highlight>
                <a:latin typeface="Söhne"/>
              </a:rPr>
              <a:t>Dann konfiguriert man den </a:t>
            </a:r>
            <a:r>
              <a:rPr lang="de-DE" b="0" i="0" dirty="0">
                <a:solidFill>
                  <a:srgbClr val="0D0D0D"/>
                </a:solidFill>
                <a:effectLst/>
                <a:highlight>
                  <a:srgbClr val="FFFFFF"/>
                </a:highlight>
                <a:latin typeface="Söhne"/>
              </a:rPr>
              <a:t>DC, </a:t>
            </a:r>
            <a:r>
              <a:rPr lang="de-DE" dirty="0">
                <a:solidFill>
                  <a:srgbClr val="0D0D0D"/>
                </a:solidFill>
                <a:highlight>
                  <a:srgbClr val="FFFFFF"/>
                </a:highlight>
                <a:latin typeface="Söhne"/>
              </a:rPr>
              <a:t>beim Konfigurieren des ersten DCs wird auch der Forest erstellt. </a:t>
            </a:r>
          </a:p>
          <a:p>
            <a:r>
              <a:rPr lang="de-DE" dirty="0">
                <a:solidFill>
                  <a:srgbClr val="0D0D0D"/>
                </a:solidFill>
                <a:highlight>
                  <a:srgbClr val="FFFFFF"/>
                </a:highlight>
                <a:latin typeface="Söhne"/>
              </a:rPr>
              <a:t>Bei der Auswahl des Domainnamen sollte man nicht die Hauptdomain </a:t>
            </a:r>
            <a:r>
              <a:rPr lang="de-DE">
                <a:solidFill>
                  <a:srgbClr val="0D0D0D"/>
                </a:solidFill>
                <a:highlight>
                  <a:srgbClr val="FFFFFF"/>
                </a:highlight>
                <a:latin typeface="Söhne"/>
              </a:rPr>
              <a:t>eines Unternehmens </a:t>
            </a:r>
            <a:r>
              <a:rPr lang="de-DE" dirty="0">
                <a:solidFill>
                  <a:srgbClr val="0D0D0D"/>
                </a:solidFill>
                <a:highlight>
                  <a:srgbClr val="FFFFFF"/>
                </a:highlight>
                <a:latin typeface="Söhne"/>
              </a:rPr>
              <a:t>verwenden, sondern eine Subdomain (z.B. </a:t>
            </a:r>
            <a:r>
              <a:rPr lang="de-DE" b="1" dirty="0">
                <a:solidFill>
                  <a:srgbClr val="0D0D0D"/>
                </a:solidFill>
                <a:highlight>
                  <a:srgbClr val="FFFFFF"/>
                </a:highlight>
                <a:latin typeface="Söhne"/>
              </a:rPr>
              <a:t>verwaltung.meinefirma.de</a:t>
            </a:r>
            <a:r>
              <a:rPr lang="de-DE" dirty="0">
                <a:solidFill>
                  <a:srgbClr val="0D0D0D"/>
                </a:solidFill>
                <a:highlight>
                  <a:srgbClr val="FFFFFF"/>
                </a:highlight>
                <a:latin typeface="Söhne"/>
              </a:rPr>
              <a:t>) oder vollständig entkoppelt von der Internetdomain etwas wie </a:t>
            </a:r>
            <a:r>
              <a:rPr lang="de-DE" b="1" dirty="0" err="1">
                <a:solidFill>
                  <a:srgbClr val="0D0D0D"/>
                </a:solidFill>
                <a:highlight>
                  <a:srgbClr val="FFFFFF"/>
                </a:highlight>
                <a:latin typeface="Söhne"/>
              </a:rPr>
              <a:t>meinefirma.local</a:t>
            </a:r>
            <a:endParaRPr lang="de-DE" b="1" dirty="0">
              <a:solidFill>
                <a:srgbClr val="0D0D0D"/>
              </a:solidFill>
              <a:highlight>
                <a:srgbClr val="FFFFFF"/>
              </a:highlight>
              <a:latin typeface="Söhne"/>
            </a:endParaRPr>
          </a:p>
          <a:p>
            <a:r>
              <a:rPr lang="de-DE" dirty="0">
                <a:solidFill>
                  <a:srgbClr val="0D0D0D"/>
                </a:solidFill>
                <a:highlight>
                  <a:srgbClr val="FFFFFF"/>
                </a:highlight>
                <a:latin typeface="Söhne"/>
              </a:rPr>
              <a:t>Nach einem Reboot bildet der erste DC den Hauptserver/Root des ersten </a:t>
            </a:r>
            <a:r>
              <a:rPr lang="de-DE" dirty="0" err="1">
                <a:solidFill>
                  <a:srgbClr val="0D0D0D"/>
                </a:solidFill>
                <a:highlight>
                  <a:srgbClr val="FFFFFF"/>
                </a:highlight>
                <a:latin typeface="Söhne"/>
              </a:rPr>
              <a:t>Trees</a:t>
            </a:r>
            <a:r>
              <a:rPr lang="de-DE" dirty="0">
                <a:solidFill>
                  <a:srgbClr val="0D0D0D"/>
                </a:solidFill>
                <a:highlight>
                  <a:srgbClr val="FFFFFF"/>
                </a:highlight>
                <a:latin typeface="Söhne"/>
              </a:rPr>
              <a:t> im neuen Forest.</a:t>
            </a:r>
          </a:p>
          <a:p>
            <a:r>
              <a:rPr lang="de-DE" dirty="0">
                <a:solidFill>
                  <a:srgbClr val="0D0D0D"/>
                </a:solidFill>
                <a:highlight>
                  <a:srgbClr val="FFFFFF"/>
                </a:highlight>
                <a:latin typeface="Söhne"/>
              </a:rPr>
              <a:t>Der Benutzer, der den Server hochgestuft hat, wird automatisch Domain-Admin</a:t>
            </a:r>
          </a:p>
          <a:p>
            <a:pPr lvl="1"/>
            <a:r>
              <a:rPr lang="de-DE" dirty="0">
                <a:solidFill>
                  <a:srgbClr val="0D0D0D"/>
                </a:solidFill>
                <a:highlight>
                  <a:srgbClr val="FFFFFF"/>
                </a:highlight>
                <a:latin typeface="Söhne"/>
              </a:rPr>
              <a:t>Hinweis: Nicht-Domain-Admins können sich nicht auf dem DC anmelden!</a:t>
            </a:r>
          </a:p>
        </p:txBody>
      </p:sp>
    </p:spTree>
    <p:extLst>
      <p:ext uri="{BB962C8B-B14F-4D97-AF65-F5344CB8AC3E}">
        <p14:creationId xmlns:p14="http://schemas.microsoft.com/office/powerpoint/2010/main" val="244240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fontScale="85000" lnSpcReduction="20000"/>
          </a:bodyPr>
          <a:lstStyle/>
          <a:p>
            <a:r>
              <a:rPr lang="de-DE" b="0" i="0" dirty="0">
                <a:solidFill>
                  <a:srgbClr val="0D0D0D"/>
                </a:solidFill>
                <a:effectLst/>
                <a:highlight>
                  <a:srgbClr val="FFFFFF"/>
                </a:highlight>
                <a:latin typeface="Söhne"/>
              </a:rPr>
              <a:t>Dann können der Domain weitere DCs hinzugefügt werden. Die DCs sind dann für die für die Authentifizierung von Benutzeranmeldungen und die Verwaltung der Domänensicherheitsrichtlinien verantwortlich. Mehrere DCs bilden Redundanz für die AD-Datenbank und Anmeldeserver.</a:t>
            </a:r>
          </a:p>
          <a:p>
            <a:r>
              <a:rPr lang="de-DE" b="0" i="0" dirty="0">
                <a:solidFill>
                  <a:srgbClr val="0D0D0D"/>
                </a:solidFill>
                <a:effectLst/>
                <a:highlight>
                  <a:srgbClr val="FFFFFF"/>
                </a:highlight>
                <a:latin typeface="Söhne"/>
              </a:rPr>
              <a:t>"Aufnahme" von Arbeitsstationen / Servern und anderen Geräten in die Domain, um Sicherheits- und Konfigurationsrichtlinien zentral zu verwalten (Erweiterte Systemeinstellungen). Arbeitsstationen sollten die IP eines DC als DNS in den Adaptereinstellungen eingetragen haben.</a:t>
            </a:r>
          </a:p>
          <a:p>
            <a:r>
              <a:rPr lang="de-DE" dirty="0"/>
              <a:t>Benutzerkonten erstellen, ändern und löschen, einschließlich Passwörtern, Gruppenmitgliedschaften und Anmeldeeinstellungen in </a:t>
            </a:r>
            <a:r>
              <a:rPr lang="de-DE" b="1" dirty="0" err="1"/>
              <a:t>Active</a:t>
            </a:r>
            <a:r>
              <a:rPr lang="de-DE" b="1" dirty="0"/>
              <a:t> Directory Users and Computers</a:t>
            </a:r>
            <a:r>
              <a:rPr lang="de-DE" dirty="0"/>
              <a:t>.</a:t>
            </a:r>
          </a:p>
          <a:p>
            <a:r>
              <a:rPr lang="de-DE" dirty="0"/>
              <a:t>Auf dem DC gibt es nach der Promotion keine lokalen User mehr, man </a:t>
            </a:r>
            <a:r>
              <a:rPr lang="de-DE" b="1" dirty="0"/>
              <a:t>muss</a:t>
            </a:r>
            <a:r>
              <a:rPr lang="de-DE" dirty="0"/>
              <a:t> sich mit einem Domain-Admin anmelden – bei den Clients ist aber nach wie vor Anmeldung mit lokalem User möglich.</a:t>
            </a:r>
          </a:p>
          <a:p>
            <a:r>
              <a:rPr lang="de-DE" b="0" i="0" dirty="0">
                <a:solidFill>
                  <a:srgbClr val="0D0D0D"/>
                </a:solidFill>
                <a:effectLst/>
                <a:highlight>
                  <a:srgbClr val="FFFFFF"/>
                </a:highlight>
                <a:latin typeface="Söhne"/>
              </a:rPr>
              <a:t>Definieren und Zuweisen von Gruppenrichtlinien, um Einstellungen auf Computern und Benutzerkonten in der Domäne zu steuern. Dies umfasst Sicherheitseinstellungen, Softwareverteilung, Betriebssystemkonfigurationen und mehr. (</a:t>
            </a:r>
            <a:r>
              <a:rPr lang="de-DE" b="1" i="0" dirty="0">
                <a:solidFill>
                  <a:srgbClr val="0D0D0D"/>
                </a:solidFill>
                <a:effectLst/>
                <a:highlight>
                  <a:srgbClr val="FFFFFF"/>
                </a:highlight>
                <a:latin typeface="Söhne"/>
              </a:rPr>
              <a:t>Group Policy Editor</a:t>
            </a:r>
            <a:r>
              <a:rPr lang="de-DE" b="0" i="0" dirty="0">
                <a:solidFill>
                  <a:srgbClr val="0D0D0D"/>
                </a:solidFill>
                <a:effectLst/>
                <a:highlight>
                  <a:srgbClr val="FFFFFF"/>
                </a:highlight>
                <a:latin typeface="Söhne"/>
              </a:rPr>
              <a:t>)</a:t>
            </a:r>
          </a:p>
          <a:p>
            <a:r>
              <a:rPr lang="de-DE" dirty="0">
                <a:solidFill>
                  <a:srgbClr val="0D0D0D"/>
                </a:solidFill>
                <a:highlight>
                  <a:srgbClr val="FFFFFF"/>
                </a:highlight>
                <a:latin typeface="Söhne"/>
              </a:rPr>
              <a:t>Ordner erstellen und für die User freigeben, Rechte anpassen (Standard-User haben nur Leserechte)</a:t>
            </a:r>
            <a:endParaRPr lang="de-DE" b="0" i="0" dirty="0">
              <a:solidFill>
                <a:srgbClr val="0D0D0D"/>
              </a:solidFill>
              <a:effectLst/>
              <a:highlight>
                <a:srgbClr val="FFFFFF"/>
              </a:highlight>
              <a:latin typeface="Söhne"/>
            </a:endParaRPr>
          </a:p>
          <a:p>
            <a:r>
              <a:rPr lang="de-DE" dirty="0">
                <a:solidFill>
                  <a:srgbClr val="0D0D0D"/>
                </a:solidFill>
                <a:highlight>
                  <a:srgbClr val="FFFFFF"/>
                </a:highlight>
                <a:latin typeface="Söhne"/>
              </a:rPr>
              <a:t>Regelmäßige Updates (ggf. über Richtlinien steuern) aller Computer und Backup des DC/AD</a:t>
            </a:r>
            <a:endParaRPr lang="de-DE" dirty="0"/>
          </a:p>
        </p:txBody>
      </p:sp>
    </p:spTree>
    <p:extLst>
      <p:ext uri="{BB962C8B-B14F-4D97-AF65-F5344CB8AC3E}">
        <p14:creationId xmlns:p14="http://schemas.microsoft.com/office/powerpoint/2010/main" val="351010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74524AE-EEF5-38CC-C7AD-F16886872C12}"/>
              </a:ext>
            </a:extLst>
          </p:cNvPr>
          <p:cNvPicPr>
            <a:picLocks noChangeAspect="1"/>
          </p:cNvPicPr>
          <p:nvPr/>
        </p:nvPicPr>
        <p:blipFill>
          <a:blip r:embed="rId2"/>
          <a:stretch>
            <a:fillRect/>
          </a:stretch>
        </p:blipFill>
        <p:spPr>
          <a:xfrm>
            <a:off x="7019458" y="3219237"/>
            <a:ext cx="5031252" cy="355524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1</a:t>
            </a:r>
          </a:p>
        </p:txBody>
      </p:sp>
      <p:pic>
        <p:nvPicPr>
          <p:cNvPr id="6" name="Grafik 5">
            <a:extLst>
              <a:ext uri="{FF2B5EF4-FFF2-40B4-BE49-F238E27FC236}">
                <a16:creationId xmlns:a16="http://schemas.microsoft.com/office/drawing/2014/main" id="{C3DA4144-16A8-35DA-4FB7-BCD94B79FF82}"/>
              </a:ext>
            </a:extLst>
          </p:cNvPr>
          <p:cNvPicPr>
            <a:picLocks noChangeAspect="1"/>
          </p:cNvPicPr>
          <p:nvPr/>
        </p:nvPicPr>
        <p:blipFill>
          <a:blip r:embed="rId3"/>
          <a:stretch>
            <a:fillRect/>
          </a:stretch>
        </p:blipFill>
        <p:spPr>
          <a:xfrm>
            <a:off x="173139" y="1196283"/>
            <a:ext cx="7773074" cy="2078916"/>
          </a:xfrm>
          <a:prstGeom prst="rect">
            <a:avLst/>
          </a:prstGeom>
        </p:spPr>
      </p:pic>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4"/>
          <a:stretch>
            <a:fillRect/>
          </a:stretch>
        </p:blipFill>
        <p:spPr>
          <a:xfrm>
            <a:off x="308606" y="3921614"/>
            <a:ext cx="6214114" cy="2626986"/>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3181449" y="3391735"/>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5314D621-8C39-6BED-9A4B-1481955D020F}"/>
              </a:ext>
            </a:extLst>
          </p:cNvPr>
          <p:cNvSpPr/>
          <p:nvPr/>
        </p:nvSpPr>
        <p:spPr>
          <a:xfrm>
            <a:off x="5836596" y="5088309"/>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1136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CB67A77-F34F-EF6A-D792-191FEFD533B8}"/>
              </a:ext>
            </a:extLst>
          </p:cNvPr>
          <p:cNvPicPr>
            <a:picLocks noChangeAspect="1"/>
          </p:cNvPicPr>
          <p:nvPr/>
        </p:nvPicPr>
        <p:blipFill>
          <a:blip r:embed="rId2"/>
          <a:stretch>
            <a:fillRect/>
          </a:stretch>
        </p:blipFill>
        <p:spPr>
          <a:xfrm>
            <a:off x="185857" y="1741665"/>
            <a:ext cx="6374458" cy="402965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2</a:t>
            </a:r>
          </a:p>
        </p:txBody>
      </p:sp>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3"/>
          <a:stretch>
            <a:fillRect/>
          </a:stretch>
        </p:blipFill>
        <p:spPr>
          <a:xfrm>
            <a:off x="6473687" y="1643237"/>
            <a:ext cx="5667954" cy="2396100"/>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3429000"/>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E3DDC004-7C28-8AA8-3D76-2E62182A396A}"/>
              </a:ext>
            </a:extLst>
          </p:cNvPr>
          <p:cNvSpPr/>
          <p:nvPr/>
        </p:nvSpPr>
        <p:spPr>
          <a:xfrm>
            <a:off x="1810658" y="3029041"/>
            <a:ext cx="315813" cy="20809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D1FEBE3E-CE4E-754E-40B5-CE341526AB4B}"/>
              </a:ext>
            </a:extLst>
          </p:cNvPr>
          <p:cNvPicPr>
            <a:picLocks noChangeAspect="1"/>
          </p:cNvPicPr>
          <p:nvPr/>
        </p:nvPicPr>
        <p:blipFill>
          <a:blip r:embed="rId4"/>
          <a:stretch>
            <a:fillRect/>
          </a:stretch>
        </p:blipFill>
        <p:spPr>
          <a:xfrm>
            <a:off x="7238915" y="3717855"/>
            <a:ext cx="4422997" cy="3171311"/>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9032484" y="3509458"/>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1162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3</a:t>
            </a:r>
          </a:p>
        </p:txBody>
      </p:sp>
      <p:pic>
        <p:nvPicPr>
          <p:cNvPr id="3" name="Grafik 2">
            <a:extLst>
              <a:ext uri="{FF2B5EF4-FFF2-40B4-BE49-F238E27FC236}">
                <a16:creationId xmlns:a16="http://schemas.microsoft.com/office/drawing/2014/main" id="{14B1F5FE-2391-41EC-0DAA-FB95782355AC}"/>
              </a:ext>
            </a:extLst>
          </p:cNvPr>
          <p:cNvPicPr>
            <a:picLocks noChangeAspect="1"/>
          </p:cNvPicPr>
          <p:nvPr/>
        </p:nvPicPr>
        <p:blipFill>
          <a:blip r:embed="rId2"/>
          <a:stretch>
            <a:fillRect/>
          </a:stretch>
        </p:blipFill>
        <p:spPr>
          <a:xfrm>
            <a:off x="364460" y="1763063"/>
            <a:ext cx="5880628" cy="4200448"/>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432352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D5BD6A17-127C-AA20-B691-9CD5B2445EBB}"/>
              </a:ext>
            </a:extLst>
          </p:cNvPr>
          <p:cNvSpPr/>
          <p:nvPr/>
        </p:nvSpPr>
        <p:spPr>
          <a:xfrm>
            <a:off x="4832154" y="5652971"/>
            <a:ext cx="707255"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nvGrpSpPr>
          <p:cNvPr id="16" name="Gruppieren 15">
            <a:extLst>
              <a:ext uri="{FF2B5EF4-FFF2-40B4-BE49-F238E27FC236}">
                <a16:creationId xmlns:a16="http://schemas.microsoft.com/office/drawing/2014/main" id="{404BD902-A9EF-EF6C-E108-A56547F381CC}"/>
              </a:ext>
            </a:extLst>
          </p:cNvPr>
          <p:cNvGrpSpPr/>
          <p:nvPr/>
        </p:nvGrpSpPr>
        <p:grpSpPr>
          <a:xfrm>
            <a:off x="7181270" y="4808723"/>
            <a:ext cx="4327282" cy="1827578"/>
            <a:chOff x="7569834" y="2092027"/>
            <a:chExt cx="4327282" cy="1827578"/>
          </a:xfrm>
        </p:grpSpPr>
        <p:pic>
          <p:nvPicPr>
            <p:cNvPr id="6" name="Grafik 5">
              <a:extLst>
                <a:ext uri="{FF2B5EF4-FFF2-40B4-BE49-F238E27FC236}">
                  <a16:creationId xmlns:a16="http://schemas.microsoft.com/office/drawing/2014/main" id="{17416B59-2767-0342-DAC1-F77ED4D00AB8}"/>
                </a:ext>
              </a:extLst>
            </p:cNvPr>
            <p:cNvPicPr>
              <a:picLocks noChangeAspect="1"/>
            </p:cNvPicPr>
            <p:nvPr/>
          </p:nvPicPr>
          <p:blipFill>
            <a:blip r:embed="rId3"/>
            <a:stretch>
              <a:fillRect/>
            </a:stretch>
          </p:blipFill>
          <p:spPr>
            <a:xfrm>
              <a:off x="7569834" y="2092027"/>
              <a:ext cx="4327282" cy="1827578"/>
            </a:xfrm>
            <a:prstGeom prst="rect">
              <a:avLst/>
            </a:prstGeom>
          </p:spPr>
        </p:pic>
        <p:sp>
          <p:nvSpPr>
            <p:cNvPr id="13" name="Rechteck: abgerundete Ecken 12">
              <a:extLst>
                <a:ext uri="{FF2B5EF4-FFF2-40B4-BE49-F238E27FC236}">
                  <a16:creationId xmlns:a16="http://schemas.microsoft.com/office/drawing/2014/main" id="{58686D12-B2CD-A53D-2FF2-ADCAB7059858}"/>
                </a:ext>
              </a:extLst>
            </p:cNvPr>
            <p:cNvSpPr/>
            <p:nvPr/>
          </p:nvSpPr>
          <p:spPr>
            <a:xfrm>
              <a:off x="9278258" y="3221197"/>
              <a:ext cx="1952959"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4" name="Rechteck: abgerundete Ecken 13">
              <a:extLst>
                <a:ext uri="{FF2B5EF4-FFF2-40B4-BE49-F238E27FC236}">
                  <a16:creationId xmlns:a16="http://schemas.microsoft.com/office/drawing/2014/main" id="{47037D41-C2CB-E6E5-CC5A-AC3198C233BE}"/>
                </a:ext>
              </a:extLst>
            </p:cNvPr>
            <p:cNvSpPr/>
            <p:nvPr/>
          </p:nvSpPr>
          <p:spPr>
            <a:xfrm>
              <a:off x="11184835" y="2106198"/>
              <a:ext cx="712281" cy="60874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pic>
        <p:nvPicPr>
          <p:cNvPr id="15" name="Grafik 14">
            <a:extLst>
              <a:ext uri="{FF2B5EF4-FFF2-40B4-BE49-F238E27FC236}">
                <a16:creationId xmlns:a16="http://schemas.microsoft.com/office/drawing/2014/main" id="{61FFA6C5-1C3D-8DE8-3B04-89593087802C}"/>
              </a:ext>
            </a:extLst>
          </p:cNvPr>
          <p:cNvPicPr>
            <a:picLocks noChangeAspect="1"/>
          </p:cNvPicPr>
          <p:nvPr/>
        </p:nvPicPr>
        <p:blipFill>
          <a:blip r:embed="rId4"/>
          <a:stretch>
            <a:fillRect/>
          </a:stretch>
        </p:blipFill>
        <p:spPr>
          <a:xfrm>
            <a:off x="7114304" y="1402727"/>
            <a:ext cx="4195722" cy="2987056"/>
          </a:xfrm>
          <a:prstGeom prst="rect">
            <a:avLst/>
          </a:prstGeom>
        </p:spPr>
      </p:pic>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unten 16">
            <a:extLst>
              <a:ext uri="{FF2B5EF4-FFF2-40B4-BE49-F238E27FC236}">
                <a16:creationId xmlns:a16="http://schemas.microsoft.com/office/drawing/2014/main" id="{AA798442-9A5D-DEAB-60B1-9D6286DB3519}"/>
              </a:ext>
            </a:extLst>
          </p:cNvPr>
          <p:cNvSpPr/>
          <p:nvPr/>
        </p:nvSpPr>
        <p:spPr>
          <a:xfrm>
            <a:off x="9344911" y="4138786"/>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abgerundete Ecken 17">
            <a:extLst>
              <a:ext uri="{FF2B5EF4-FFF2-40B4-BE49-F238E27FC236}">
                <a16:creationId xmlns:a16="http://schemas.microsoft.com/office/drawing/2014/main" id="{FEC77985-A62F-EEC4-534F-71BD09099225}"/>
              </a:ext>
            </a:extLst>
          </p:cNvPr>
          <p:cNvSpPr/>
          <p:nvPr/>
        </p:nvSpPr>
        <p:spPr>
          <a:xfrm>
            <a:off x="1863667" y="2725359"/>
            <a:ext cx="269933"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92037355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2327</Words>
  <Application>Microsoft Office PowerPoint</Application>
  <PresentationFormat>Breitbild</PresentationFormat>
  <Paragraphs>182</Paragraphs>
  <Slides>28</Slides>
  <Notes>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28</vt:i4>
      </vt:variant>
    </vt:vector>
  </HeadingPairs>
  <TitlesOfParts>
    <vt:vector size="37" baseType="lpstr">
      <vt:lpstr>Aptos</vt:lpstr>
      <vt:lpstr>Aptos Display</vt:lpstr>
      <vt:lpstr>Arial</vt:lpstr>
      <vt:lpstr>Consolas</vt:lpstr>
      <vt:lpstr>Courier New</vt:lpstr>
      <vt:lpstr>Google Sans</vt:lpstr>
      <vt:lpstr>Söhne</vt:lpstr>
      <vt:lpstr>Wingdings</vt:lpstr>
      <vt:lpstr>Office</vt:lpstr>
      <vt:lpstr>Windows Server &amp;  Active Directory</vt:lpstr>
      <vt:lpstr>Was ist Active Directory (AD)?</vt:lpstr>
      <vt:lpstr>Namensraum im Active Directory</vt:lpstr>
      <vt:lpstr>Installation Windows Server</vt:lpstr>
      <vt:lpstr>Überblick Einrichtung und Arbeit im Active Directory</vt:lpstr>
      <vt:lpstr>Überblick Einrichtung und Arbeit im Active Directory</vt:lpstr>
      <vt:lpstr>Installation der Active Directory Services Teil 1</vt:lpstr>
      <vt:lpstr>Installation der Active Directory Services Teil 2</vt:lpstr>
      <vt:lpstr>Installation der Active Directory Services Teil 3</vt:lpstr>
      <vt:lpstr>"Promotion" zum Domain-Controller Teil 1</vt:lpstr>
      <vt:lpstr>"Promotion" zum Domain-Controller Teil 2</vt:lpstr>
      <vt:lpstr>Weitere Installationsvarianten und Rollen</vt:lpstr>
      <vt:lpstr>Sinnvoll: Lokale Security Policy anpassen</vt:lpstr>
      <vt:lpstr>Wichtigste DC-Verwaltungstools für Einzel-Domains</vt:lpstr>
      <vt:lpstr>DNS-Einstellungen</vt:lpstr>
      <vt:lpstr>Active Directory Users and Computers</vt:lpstr>
      <vt:lpstr>Freigabe (Share) erstellen und Rechte vergeben</vt:lpstr>
      <vt:lpstr>Zum Zugriff auf die Dateien und Ordner Benutzerrechte festlegen</vt:lpstr>
      <vt:lpstr>Computerverwaltung</vt:lpstr>
      <vt:lpstr>Gruppenrichtlinien (Group Policies)</vt:lpstr>
      <vt:lpstr>Beispiele für GPO Objekte</vt:lpstr>
      <vt:lpstr>Beispiele für GPO Objekte</vt:lpstr>
      <vt:lpstr>Domain-Aufnahme  Windows Clients (mindestens Windows Pro, auch Windows Server möglich)</vt:lpstr>
      <vt:lpstr>Allgemeine Härtung und Wartung des AD</vt:lpstr>
      <vt:lpstr>Weitergehende Härtung des AD und DC</vt:lpstr>
      <vt:lpstr>Windows Core – ohne "Desktop Experience" (Vollständige Verwaltung nur über Windows-Admin-Center)</vt:lpstr>
      <vt:lpstr>Windows Admin-Center  (Verwaltung u.a. von Windows Core-Servern)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  Active Directory</dc:title>
  <dc:creator>Michael Roth</dc:creator>
  <cp:lastModifiedBy>Michael Roth</cp:lastModifiedBy>
  <cp:revision>63</cp:revision>
  <dcterms:created xsi:type="dcterms:W3CDTF">2024-04-12T09:52:57Z</dcterms:created>
  <dcterms:modified xsi:type="dcterms:W3CDTF">2024-05-16T10:35:50Z</dcterms:modified>
</cp:coreProperties>
</file>